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0" r:id="rId2"/>
    <p:sldId id="372" r:id="rId3"/>
    <p:sldId id="344" r:id="rId4"/>
    <p:sldId id="345" r:id="rId5"/>
    <p:sldId id="346" r:id="rId6"/>
    <p:sldId id="351" r:id="rId7"/>
    <p:sldId id="349" r:id="rId8"/>
    <p:sldId id="350" r:id="rId9"/>
    <p:sldId id="369" r:id="rId10"/>
    <p:sldId id="370" r:id="rId11"/>
    <p:sldId id="371" r:id="rId12"/>
    <p:sldId id="348" r:id="rId13"/>
    <p:sldId id="354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4" autoAdjust="0"/>
    <p:restoredTop sz="94798" autoAdjust="0"/>
  </p:normalViewPr>
  <p:slideViewPr>
    <p:cSldViewPr>
      <p:cViewPr varScale="1">
        <p:scale>
          <a:sx n="65" d="100"/>
          <a:sy n="65" d="100"/>
        </p:scale>
        <p:origin x="-15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75520-A919-264A-BAAC-DB2B93AE6A51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65850D-0B9E-654D-8A96-902BB34485A7}">
      <dgm:prSet custT="1"/>
      <dgm:spPr/>
      <dgm:t>
        <a:bodyPr/>
        <a:lstStyle/>
        <a:p>
          <a:pPr rtl="0"/>
          <a:endParaRPr lang="en-US" sz="2400" dirty="0">
            <a:latin typeface="Cambria" pitchFamily="18" charset="0"/>
          </a:endParaRPr>
        </a:p>
      </dgm:t>
    </dgm:pt>
    <dgm:pt modelId="{6EE10B51-441A-6948-ADDD-36F23D977098}" type="parTrans" cxnId="{A1DB7B4F-61C6-E445-87B1-B3F175841196}">
      <dgm:prSet/>
      <dgm:spPr/>
      <dgm:t>
        <a:bodyPr/>
        <a:lstStyle/>
        <a:p>
          <a:endParaRPr lang="en-US" sz="2400">
            <a:latin typeface="Cambria" pitchFamily="18" charset="0"/>
          </a:endParaRPr>
        </a:p>
      </dgm:t>
    </dgm:pt>
    <dgm:pt modelId="{075D278D-10CE-714E-85C7-44A777FAECA5}" type="sibTrans" cxnId="{A1DB7B4F-61C6-E445-87B1-B3F175841196}">
      <dgm:prSet/>
      <dgm:spPr/>
      <dgm:t>
        <a:bodyPr/>
        <a:lstStyle/>
        <a:p>
          <a:endParaRPr lang="en-US" sz="2400">
            <a:latin typeface="Cambria" pitchFamily="18" charset="0"/>
          </a:endParaRPr>
        </a:p>
      </dgm:t>
    </dgm:pt>
    <dgm:pt modelId="{416AFE2E-2E0A-C74E-8207-2215B2C9E60D}">
      <dgm:prSet custT="1"/>
      <dgm:spPr/>
      <dgm:t>
        <a:bodyPr/>
        <a:lstStyle/>
        <a:p>
          <a:r>
            <a:rPr lang="en-US" sz="2400" b="0" dirty="0" smtClean="0">
              <a:latin typeface="Cambria" pitchFamily="18" charset="0"/>
            </a:rPr>
            <a:t>MOBILIZAR OS PARTICIPANTES PARA CONHECER A PROPOSTA</a:t>
          </a:r>
          <a:endParaRPr lang="en-US" sz="2400" b="0" dirty="0">
            <a:latin typeface="Cambria" pitchFamily="18" charset="0"/>
          </a:endParaRPr>
        </a:p>
      </dgm:t>
    </dgm:pt>
    <dgm:pt modelId="{BC4707DD-D840-C746-BA37-313298EE612A}" type="parTrans" cxnId="{0C0599A0-613A-B14C-BD82-AD42310F635C}">
      <dgm:prSet/>
      <dgm:spPr/>
      <dgm:t>
        <a:bodyPr/>
        <a:lstStyle/>
        <a:p>
          <a:endParaRPr lang="en-US" sz="2400">
            <a:latin typeface="Cambria" pitchFamily="18" charset="0"/>
          </a:endParaRPr>
        </a:p>
      </dgm:t>
    </dgm:pt>
    <dgm:pt modelId="{AA8E163D-E5A9-0245-96E0-CB5C21B22E26}" type="sibTrans" cxnId="{0C0599A0-613A-B14C-BD82-AD42310F635C}">
      <dgm:prSet/>
      <dgm:spPr/>
      <dgm:t>
        <a:bodyPr/>
        <a:lstStyle/>
        <a:p>
          <a:endParaRPr lang="en-US" sz="2400">
            <a:latin typeface="Cambria" pitchFamily="18" charset="0"/>
          </a:endParaRPr>
        </a:p>
      </dgm:t>
    </dgm:pt>
    <dgm:pt modelId="{97EACD15-6178-2142-9CE9-78C090564AAB}">
      <dgm:prSet custT="1"/>
      <dgm:spPr/>
      <dgm:t>
        <a:bodyPr/>
        <a:lstStyle/>
        <a:p>
          <a:endParaRPr lang="en-US" sz="2400">
            <a:latin typeface="Cambria" pitchFamily="18" charset="0"/>
          </a:endParaRPr>
        </a:p>
      </dgm:t>
    </dgm:pt>
    <dgm:pt modelId="{73DFA5A7-2CA7-3B44-9B23-5728D937EF66}" type="parTrans" cxnId="{54063E66-5A93-9349-9640-3B79330DAAD0}">
      <dgm:prSet/>
      <dgm:spPr/>
      <dgm:t>
        <a:bodyPr/>
        <a:lstStyle/>
        <a:p>
          <a:endParaRPr lang="en-US" sz="2400">
            <a:latin typeface="Cambria" pitchFamily="18" charset="0"/>
          </a:endParaRPr>
        </a:p>
      </dgm:t>
    </dgm:pt>
    <dgm:pt modelId="{632DE979-B7C9-E946-A127-7954514F7513}" type="sibTrans" cxnId="{54063E66-5A93-9349-9640-3B79330DAAD0}">
      <dgm:prSet/>
      <dgm:spPr/>
      <dgm:t>
        <a:bodyPr/>
        <a:lstStyle/>
        <a:p>
          <a:endParaRPr lang="en-US" sz="2400">
            <a:latin typeface="Cambria" pitchFamily="18" charset="0"/>
          </a:endParaRPr>
        </a:p>
      </dgm:t>
    </dgm:pt>
    <dgm:pt modelId="{C1448E30-300C-264A-801B-F8942CC88F0C}">
      <dgm:prSet custT="1"/>
      <dgm:spPr/>
      <dgm:t>
        <a:bodyPr/>
        <a:lstStyle/>
        <a:p>
          <a:endParaRPr lang="en-US" sz="2400">
            <a:latin typeface="Cambria" pitchFamily="18" charset="0"/>
          </a:endParaRPr>
        </a:p>
      </dgm:t>
    </dgm:pt>
    <dgm:pt modelId="{012F74C5-F82F-2A46-A6CE-C2B7EDFD19B1}" type="parTrans" cxnId="{C29D1326-4BF0-F641-95A1-6BDB12C8AF1B}">
      <dgm:prSet/>
      <dgm:spPr/>
      <dgm:t>
        <a:bodyPr/>
        <a:lstStyle/>
        <a:p>
          <a:endParaRPr lang="en-US" sz="2400">
            <a:latin typeface="Cambria" pitchFamily="18" charset="0"/>
          </a:endParaRPr>
        </a:p>
      </dgm:t>
    </dgm:pt>
    <dgm:pt modelId="{769BA89D-A42C-4F4E-A751-F14F64F8D16E}" type="sibTrans" cxnId="{C29D1326-4BF0-F641-95A1-6BDB12C8AF1B}">
      <dgm:prSet/>
      <dgm:spPr/>
      <dgm:t>
        <a:bodyPr/>
        <a:lstStyle/>
        <a:p>
          <a:endParaRPr lang="en-US" sz="2400">
            <a:latin typeface="Cambria" pitchFamily="18" charset="0"/>
          </a:endParaRPr>
        </a:p>
      </dgm:t>
    </dgm:pt>
    <dgm:pt modelId="{0D4FC77D-A5A1-524C-91A9-AD2F1B1EE492}">
      <dgm:prSet custT="1"/>
      <dgm:spPr/>
      <dgm:t>
        <a:bodyPr/>
        <a:lstStyle/>
        <a:p>
          <a:r>
            <a:rPr lang="en-US" sz="2400" dirty="0" smtClean="0">
              <a:latin typeface="Cambria" pitchFamily="18" charset="0"/>
            </a:rPr>
            <a:t>ALINHAR CONCEITOS</a:t>
          </a:r>
          <a:endParaRPr lang="en-US" sz="2400" dirty="0">
            <a:latin typeface="Cambria" pitchFamily="18" charset="0"/>
          </a:endParaRPr>
        </a:p>
      </dgm:t>
    </dgm:pt>
    <dgm:pt modelId="{C3F421A5-956F-414E-8416-055CFA426668}" type="parTrans" cxnId="{BF4AA612-6D26-6440-AF1F-D96C72D03C1E}">
      <dgm:prSet/>
      <dgm:spPr/>
      <dgm:t>
        <a:bodyPr/>
        <a:lstStyle/>
        <a:p>
          <a:endParaRPr lang="en-US" sz="2400">
            <a:latin typeface="Cambria" pitchFamily="18" charset="0"/>
          </a:endParaRPr>
        </a:p>
      </dgm:t>
    </dgm:pt>
    <dgm:pt modelId="{62341E69-A5BF-9348-BE41-D2D88397434D}" type="sibTrans" cxnId="{BF4AA612-6D26-6440-AF1F-D96C72D03C1E}">
      <dgm:prSet/>
      <dgm:spPr/>
      <dgm:t>
        <a:bodyPr/>
        <a:lstStyle/>
        <a:p>
          <a:endParaRPr lang="en-US" sz="2400">
            <a:latin typeface="Cambria" pitchFamily="18" charset="0"/>
          </a:endParaRPr>
        </a:p>
      </dgm:t>
    </dgm:pt>
    <dgm:pt modelId="{BC943587-CC19-794F-B73E-FDC21054B9A7}">
      <dgm:prSet custT="1"/>
      <dgm:spPr/>
      <dgm:t>
        <a:bodyPr/>
        <a:lstStyle/>
        <a:p>
          <a:r>
            <a:rPr lang="en-US" sz="2400" dirty="0" smtClean="0">
              <a:latin typeface="Cambria" pitchFamily="18" charset="0"/>
            </a:rPr>
            <a:t>IDENTIFICAR FACILITADORES</a:t>
          </a:r>
          <a:endParaRPr lang="en-US" sz="2400" dirty="0">
            <a:latin typeface="Cambria" pitchFamily="18" charset="0"/>
          </a:endParaRPr>
        </a:p>
      </dgm:t>
    </dgm:pt>
    <dgm:pt modelId="{5224FDE6-BA8E-0A4C-9E56-1531F700533D}" type="parTrans" cxnId="{D0942248-25DE-B847-99B4-BDA12EC895FA}">
      <dgm:prSet/>
      <dgm:spPr/>
      <dgm:t>
        <a:bodyPr/>
        <a:lstStyle/>
        <a:p>
          <a:endParaRPr lang="en-US" sz="2400">
            <a:latin typeface="Cambria" pitchFamily="18" charset="0"/>
          </a:endParaRPr>
        </a:p>
      </dgm:t>
    </dgm:pt>
    <dgm:pt modelId="{973D42C1-7A6E-4B43-8C55-DEAB24EEE497}" type="sibTrans" cxnId="{D0942248-25DE-B847-99B4-BDA12EC895FA}">
      <dgm:prSet/>
      <dgm:spPr/>
      <dgm:t>
        <a:bodyPr/>
        <a:lstStyle/>
        <a:p>
          <a:endParaRPr lang="en-US" sz="2400">
            <a:latin typeface="Cambria" pitchFamily="18" charset="0"/>
          </a:endParaRPr>
        </a:p>
      </dgm:t>
    </dgm:pt>
    <dgm:pt modelId="{DD68C01D-B5C1-5B40-BDEB-3908C868E7B6}" type="pres">
      <dgm:prSet presAssocID="{66B75520-A919-264A-BAAC-DB2B93AE6A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2EEC08-FD3F-7340-9F96-CBF0F9E730ED}" type="pres">
      <dgm:prSet presAssocID="{A365850D-0B9E-654D-8A96-902BB34485A7}" presName="composite" presStyleCnt="0"/>
      <dgm:spPr/>
    </dgm:pt>
    <dgm:pt modelId="{4A44C9C5-8A8D-6048-B004-40FA82D36302}" type="pres">
      <dgm:prSet presAssocID="{A365850D-0B9E-654D-8A96-902BB34485A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6F60E-B0B1-A545-8616-58698685A1AA}" type="pres">
      <dgm:prSet presAssocID="{A365850D-0B9E-654D-8A96-902BB34485A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4E945-9C03-5449-9F30-988EF5C8B1F9}" type="pres">
      <dgm:prSet presAssocID="{075D278D-10CE-714E-85C7-44A777FAECA5}" presName="sp" presStyleCnt="0"/>
      <dgm:spPr/>
    </dgm:pt>
    <dgm:pt modelId="{C02E13DA-5D4F-5045-A881-A48CB0F85D59}" type="pres">
      <dgm:prSet presAssocID="{97EACD15-6178-2142-9CE9-78C090564AAB}" presName="composite" presStyleCnt="0"/>
      <dgm:spPr/>
    </dgm:pt>
    <dgm:pt modelId="{5ED4168B-DA37-8543-9D76-CEFC50C1D072}" type="pres">
      <dgm:prSet presAssocID="{97EACD15-6178-2142-9CE9-78C090564AA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277DB-080E-6942-974D-C47BE2B5865A}" type="pres">
      <dgm:prSet presAssocID="{97EACD15-6178-2142-9CE9-78C090564AA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9CC98-97EB-094D-8441-C3BCBA58648F}" type="pres">
      <dgm:prSet presAssocID="{632DE979-B7C9-E946-A127-7954514F7513}" presName="sp" presStyleCnt="0"/>
      <dgm:spPr/>
    </dgm:pt>
    <dgm:pt modelId="{65A3B1EE-6602-C64B-8771-165A2FB8C6E1}" type="pres">
      <dgm:prSet presAssocID="{C1448E30-300C-264A-801B-F8942CC88F0C}" presName="composite" presStyleCnt="0"/>
      <dgm:spPr/>
    </dgm:pt>
    <dgm:pt modelId="{4232A9EF-7AAD-854A-B455-8008FB2532D6}" type="pres">
      <dgm:prSet presAssocID="{C1448E30-300C-264A-801B-F8942CC88F0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1F5A9-4CEB-9B44-8D69-676D568575C7}" type="pres">
      <dgm:prSet presAssocID="{C1448E30-300C-264A-801B-F8942CC88F0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DB7B4F-61C6-E445-87B1-B3F175841196}" srcId="{66B75520-A919-264A-BAAC-DB2B93AE6A51}" destId="{A365850D-0B9E-654D-8A96-902BB34485A7}" srcOrd="0" destOrd="0" parTransId="{6EE10B51-441A-6948-ADDD-36F23D977098}" sibTransId="{075D278D-10CE-714E-85C7-44A777FAECA5}"/>
    <dgm:cxn modelId="{BBD10073-7BB6-8244-A0C8-DD871B292D1A}" type="presOf" srcId="{416AFE2E-2E0A-C74E-8207-2215B2C9E60D}" destId="{CAD6F60E-B0B1-A545-8616-58698685A1AA}" srcOrd="0" destOrd="0" presId="urn:microsoft.com/office/officeart/2005/8/layout/chevron2"/>
    <dgm:cxn modelId="{C29D1326-4BF0-F641-95A1-6BDB12C8AF1B}" srcId="{66B75520-A919-264A-BAAC-DB2B93AE6A51}" destId="{C1448E30-300C-264A-801B-F8942CC88F0C}" srcOrd="2" destOrd="0" parTransId="{012F74C5-F82F-2A46-A6CE-C2B7EDFD19B1}" sibTransId="{769BA89D-A42C-4F4E-A751-F14F64F8D16E}"/>
    <dgm:cxn modelId="{DF046EF5-1430-E042-AB5C-47083144C36D}" type="presOf" srcId="{66B75520-A919-264A-BAAC-DB2B93AE6A51}" destId="{DD68C01D-B5C1-5B40-BDEB-3908C868E7B6}" srcOrd="0" destOrd="0" presId="urn:microsoft.com/office/officeart/2005/8/layout/chevron2"/>
    <dgm:cxn modelId="{54063E66-5A93-9349-9640-3B79330DAAD0}" srcId="{66B75520-A919-264A-BAAC-DB2B93AE6A51}" destId="{97EACD15-6178-2142-9CE9-78C090564AAB}" srcOrd="1" destOrd="0" parTransId="{73DFA5A7-2CA7-3B44-9B23-5728D937EF66}" sibTransId="{632DE979-B7C9-E946-A127-7954514F7513}"/>
    <dgm:cxn modelId="{BF4AA612-6D26-6440-AF1F-D96C72D03C1E}" srcId="{97EACD15-6178-2142-9CE9-78C090564AAB}" destId="{0D4FC77D-A5A1-524C-91A9-AD2F1B1EE492}" srcOrd="0" destOrd="0" parTransId="{C3F421A5-956F-414E-8416-055CFA426668}" sibTransId="{62341E69-A5BF-9348-BE41-D2D88397434D}"/>
    <dgm:cxn modelId="{D0942248-25DE-B847-99B4-BDA12EC895FA}" srcId="{C1448E30-300C-264A-801B-F8942CC88F0C}" destId="{BC943587-CC19-794F-B73E-FDC21054B9A7}" srcOrd="0" destOrd="0" parTransId="{5224FDE6-BA8E-0A4C-9E56-1531F700533D}" sibTransId="{973D42C1-7A6E-4B43-8C55-DEAB24EEE497}"/>
    <dgm:cxn modelId="{65129E0B-8AAB-5246-B16E-D82E370ACABE}" type="presOf" srcId="{0D4FC77D-A5A1-524C-91A9-AD2F1B1EE492}" destId="{479277DB-080E-6942-974D-C47BE2B5865A}" srcOrd="0" destOrd="0" presId="urn:microsoft.com/office/officeart/2005/8/layout/chevron2"/>
    <dgm:cxn modelId="{CC248400-B674-744E-9CDE-FC71E6A38488}" type="presOf" srcId="{97EACD15-6178-2142-9CE9-78C090564AAB}" destId="{5ED4168B-DA37-8543-9D76-CEFC50C1D072}" srcOrd="0" destOrd="0" presId="urn:microsoft.com/office/officeart/2005/8/layout/chevron2"/>
    <dgm:cxn modelId="{5E51611A-D44C-8D48-B556-38EE056E7AAB}" type="presOf" srcId="{A365850D-0B9E-654D-8A96-902BB34485A7}" destId="{4A44C9C5-8A8D-6048-B004-40FA82D36302}" srcOrd="0" destOrd="0" presId="urn:microsoft.com/office/officeart/2005/8/layout/chevron2"/>
    <dgm:cxn modelId="{7D9E39E2-58B6-684B-9473-B650DE93BD36}" type="presOf" srcId="{C1448E30-300C-264A-801B-F8942CC88F0C}" destId="{4232A9EF-7AAD-854A-B455-8008FB2532D6}" srcOrd="0" destOrd="0" presId="urn:microsoft.com/office/officeart/2005/8/layout/chevron2"/>
    <dgm:cxn modelId="{97E69927-5D61-FC48-AEF1-3108BEB497FB}" type="presOf" srcId="{BC943587-CC19-794F-B73E-FDC21054B9A7}" destId="{EB51F5A9-4CEB-9B44-8D69-676D568575C7}" srcOrd="0" destOrd="0" presId="urn:microsoft.com/office/officeart/2005/8/layout/chevron2"/>
    <dgm:cxn modelId="{0C0599A0-613A-B14C-BD82-AD42310F635C}" srcId="{A365850D-0B9E-654D-8A96-902BB34485A7}" destId="{416AFE2E-2E0A-C74E-8207-2215B2C9E60D}" srcOrd="0" destOrd="0" parTransId="{BC4707DD-D840-C746-BA37-313298EE612A}" sibTransId="{AA8E163D-E5A9-0245-96E0-CB5C21B22E26}"/>
    <dgm:cxn modelId="{F197E64A-1289-8F4A-B9E5-C26902E9749D}" type="presParOf" srcId="{DD68C01D-B5C1-5B40-BDEB-3908C868E7B6}" destId="{112EEC08-FD3F-7340-9F96-CBF0F9E730ED}" srcOrd="0" destOrd="0" presId="urn:microsoft.com/office/officeart/2005/8/layout/chevron2"/>
    <dgm:cxn modelId="{90BFA835-B1C8-7E4A-A245-B4615DE6525A}" type="presParOf" srcId="{112EEC08-FD3F-7340-9F96-CBF0F9E730ED}" destId="{4A44C9C5-8A8D-6048-B004-40FA82D36302}" srcOrd="0" destOrd="0" presId="urn:microsoft.com/office/officeart/2005/8/layout/chevron2"/>
    <dgm:cxn modelId="{AFE43409-B5DC-9645-BD1C-D234540F898C}" type="presParOf" srcId="{112EEC08-FD3F-7340-9F96-CBF0F9E730ED}" destId="{CAD6F60E-B0B1-A545-8616-58698685A1AA}" srcOrd="1" destOrd="0" presId="urn:microsoft.com/office/officeart/2005/8/layout/chevron2"/>
    <dgm:cxn modelId="{8EDC95FC-8DB2-3E4C-B540-F033708BDF25}" type="presParOf" srcId="{DD68C01D-B5C1-5B40-BDEB-3908C868E7B6}" destId="{5694E945-9C03-5449-9F30-988EF5C8B1F9}" srcOrd="1" destOrd="0" presId="urn:microsoft.com/office/officeart/2005/8/layout/chevron2"/>
    <dgm:cxn modelId="{1C0A2146-4A06-F842-99C9-787AB1220BED}" type="presParOf" srcId="{DD68C01D-B5C1-5B40-BDEB-3908C868E7B6}" destId="{C02E13DA-5D4F-5045-A881-A48CB0F85D59}" srcOrd="2" destOrd="0" presId="urn:microsoft.com/office/officeart/2005/8/layout/chevron2"/>
    <dgm:cxn modelId="{223469AC-BF5C-794C-978B-4B84ED07918A}" type="presParOf" srcId="{C02E13DA-5D4F-5045-A881-A48CB0F85D59}" destId="{5ED4168B-DA37-8543-9D76-CEFC50C1D072}" srcOrd="0" destOrd="0" presId="urn:microsoft.com/office/officeart/2005/8/layout/chevron2"/>
    <dgm:cxn modelId="{E7BAE0CD-21CE-424B-9EC1-C8296FE7FB1B}" type="presParOf" srcId="{C02E13DA-5D4F-5045-A881-A48CB0F85D59}" destId="{479277DB-080E-6942-974D-C47BE2B5865A}" srcOrd="1" destOrd="0" presId="urn:microsoft.com/office/officeart/2005/8/layout/chevron2"/>
    <dgm:cxn modelId="{CD00926F-B957-9E4C-80C0-B073FD431F26}" type="presParOf" srcId="{DD68C01D-B5C1-5B40-BDEB-3908C868E7B6}" destId="{9BB9CC98-97EB-094D-8441-C3BCBA58648F}" srcOrd="3" destOrd="0" presId="urn:microsoft.com/office/officeart/2005/8/layout/chevron2"/>
    <dgm:cxn modelId="{6DB372E4-AA34-7E4B-8F1A-9126E866376E}" type="presParOf" srcId="{DD68C01D-B5C1-5B40-BDEB-3908C868E7B6}" destId="{65A3B1EE-6602-C64B-8771-165A2FB8C6E1}" srcOrd="4" destOrd="0" presId="urn:microsoft.com/office/officeart/2005/8/layout/chevron2"/>
    <dgm:cxn modelId="{90084865-4AB5-5746-AF57-15BAFC056B7F}" type="presParOf" srcId="{65A3B1EE-6602-C64B-8771-165A2FB8C6E1}" destId="{4232A9EF-7AAD-854A-B455-8008FB2532D6}" srcOrd="0" destOrd="0" presId="urn:microsoft.com/office/officeart/2005/8/layout/chevron2"/>
    <dgm:cxn modelId="{3486FF21-B45B-9A44-A09F-FA1CAC61169A}" type="presParOf" srcId="{65A3B1EE-6602-C64B-8771-165A2FB8C6E1}" destId="{EB51F5A9-4CEB-9B44-8D69-676D568575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0A9734-26CC-2A42-941A-5BD1D8F70E90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55A236EC-834B-A241-A2F6-6A24C941A23C}">
      <dgm:prSet phldrT="[Text]" custT="1"/>
      <dgm:spPr/>
      <dgm:t>
        <a:bodyPr/>
        <a:lstStyle/>
        <a:p>
          <a:r>
            <a:rPr lang="pt-BR" sz="2400" b="1" noProof="0" dirty="0" smtClean="0">
              <a:latin typeface="Cambria" pitchFamily="18" charset="0"/>
            </a:rPr>
            <a:t>Trabalhos em Grupos</a:t>
          </a:r>
          <a:endParaRPr lang="pt-BR" sz="2400" b="1" noProof="0" dirty="0">
            <a:latin typeface="Cambria" pitchFamily="18" charset="0"/>
          </a:endParaRPr>
        </a:p>
      </dgm:t>
    </dgm:pt>
    <dgm:pt modelId="{D85C3D68-3759-6243-9198-14B43FABC831}" type="parTrans" cxnId="{D6679E0F-0878-0140-81C0-A7D534F0D445}">
      <dgm:prSet/>
      <dgm:spPr/>
      <dgm:t>
        <a:bodyPr/>
        <a:lstStyle/>
        <a:p>
          <a:endParaRPr lang="en-US"/>
        </a:p>
      </dgm:t>
    </dgm:pt>
    <dgm:pt modelId="{1E807E54-8142-3048-9897-6E3B4290233C}" type="sibTrans" cxnId="{D6679E0F-0878-0140-81C0-A7D534F0D445}">
      <dgm:prSet/>
      <dgm:spPr/>
      <dgm:t>
        <a:bodyPr/>
        <a:lstStyle/>
        <a:p>
          <a:endParaRPr lang="en-US"/>
        </a:p>
      </dgm:t>
    </dgm:pt>
    <dgm:pt modelId="{8019A6E1-0048-DD45-8801-225571B5BFFA}">
      <dgm:prSet phldrT="[Text]" custT="1"/>
      <dgm:spPr/>
      <dgm:t>
        <a:bodyPr/>
        <a:lstStyle/>
        <a:p>
          <a:r>
            <a:rPr lang="pt-BR" sz="2400" b="1" noProof="0" dirty="0" smtClean="0">
              <a:latin typeface="Cambria" pitchFamily="18" charset="0"/>
            </a:rPr>
            <a:t>Plenários </a:t>
          </a:r>
          <a:r>
            <a:rPr lang="pt-BR" sz="2400" b="1" noProof="0" dirty="0" smtClean="0">
              <a:latin typeface="Cambria" pitchFamily="18" charset="0"/>
            </a:rPr>
            <a:t>para compartilhar as discussões </a:t>
          </a:r>
          <a:endParaRPr lang="pt-BR" sz="2400" b="1" noProof="0" dirty="0">
            <a:latin typeface="Cambria" pitchFamily="18" charset="0"/>
          </a:endParaRPr>
        </a:p>
      </dgm:t>
    </dgm:pt>
    <dgm:pt modelId="{11B7128B-E77E-F444-AB6E-20CCDEAA2E71}" type="parTrans" cxnId="{1CCF496B-4934-924B-9802-BB26EE20D329}">
      <dgm:prSet/>
      <dgm:spPr/>
      <dgm:t>
        <a:bodyPr/>
        <a:lstStyle/>
        <a:p>
          <a:endParaRPr lang="en-US"/>
        </a:p>
      </dgm:t>
    </dgm:pt>
    <dgm:pt modelId="{1C6571EC-7D98-AF42-BCE4-60D078FB4C40}" type="sibTrans" cxnId="{1CCF496B-4934-924B-9802-BB26EE20D329}">
      <dgm:prSet/>
      <dgm:spPr/>
      <dgm:t>
        <a:bodyPr/>
        <a:lstStyle/>
        <a:p>
          <a:endParaRPr lang="en-US"/>
        </a:p>
      </dgm:t>
    </dgm:pt>
    <dgm:pt modelId="{F8D11C58-EFBE-6C45-B9B6-3726B33A8711}">
      <dgm:prSet phldrT="[Text]" custT="1"/>
      <dgm:spPr/>
      <dgm:t>
        <a:bodyPr/>
        <a:lstStyle/>
        <a:p>
          <a:r>
            <a:rPr lang="pt-BR" sz="2400" b="1" noProof="0" dirty="0" smtClean="0">
              <a:latin typeface="Cambria" pitchFamily="18" charset="0"/>
            </a:rPr>
            <a:t>Exposições dialogadas</a:t>
          </a:r>
          <a:endParaRPr lang="pt-BR" sz="2400" b="1" noProof="0" dirty="0">
            <a:latin typeface="Cambria" pitchFamily="18" charset="0"/>
          </a:endParaRPr>
        </a:p>
      </dgm:t>
    </dgm:pt>
    <dgm:pt modelId="{025DAFE5-AC12-7640-A822-F8C18C667ADC}" type="parTrans" cxnId="{FCEC49FD-6C9D-B74B-AECF-C275015DBA9A}">
      <dgm:prSet/>
      <dgm:spPr/>
      <dgm:t>
        <a:bodyPr/>
        <a:lstStyle/>
        <a:p>
          <a:endParaRPr lang="en-US"/>
        </a:p>
      </dgm:t>
    </dgm:pt>
    <dgm:pt modelId="{7730DF17-E691-2E4A-B599-ECB4EE769879}" type="sibTrans" cxnId="{FCEC49FD-6C9D-B74B-AECF-C275015DBA9A}">
      <dgm:prSet/>
      <dgm:spPr/>
      <dgm:t>
        <a:bodyPr/>
        <a:lstStyle/>
        <a:p>
          <a:endParaRPr lang="en-US"/>
        </a:p>
      </dgm:t>
    </dgm:pt>
    <dgm:pt modelId="{AC8EF51B-0771-2846-804B-975410C5E3D9}" type="pres">
      <dgm:prSet presAssocID="{C90A9734-26CC-2A42-941A-5BD1D8F70E90}" presName="CompostProcess" presStyleCnt="0">
        <dgm:presLayoutVars>
          <dgm:dir/>
          <dgm:resizeHandles val="exact"/>
        </dgm:presLayoutVars>
      </dgm:prSet>
      <dgm:spPr/>
    </dgm:pt>
    <dgm:pt modelId="{185E2D27-5E0B-6D4F-B408-CFFA700C9E9E}" type="pres">
      <dgm:prSet presAssocID="{C90A9734-26CC-2A42-941A-5BD1D8F70E90}" presName="arrow" presStyleLbl="bgShp" presStyleIdx="0" presStyleCnt="1"/>
      <dgm:spPr/>
    </dgm:pt>
    <dgm:pt modelId="{DE7A5263-1D9E-5044-9475-C0277CEA29B8}" type="pres">
      <dgm:prSet presAssocID="{C90A9734-26CC-2A42-941A-5BD1D8F70E90}" presName="linearProcess" presStyleCnt="0"/>
      <dgm:spPr/>
    </dgm:pt>
    <dgm:pt modelId="{2CE6EFF0-6EB0-194B-929D-74712784F23A}" type="pres">
      <dgm:prSet presAssocID="{55A236EC-834B-A241-A2F6-6A24C941A23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4A254-38DA-0D4B-B8FD-49DD711925BE}" type="pres">
      <dgm:prSet presAssocID="{1E807E54-8142-3048-9897-6E3B4290233C}" presName="sibTrans" presStyleCnt="0"/>
      <dgm:spPr/>
    </dgm:pt>
    <dgm:pt modelId="{72AFD962-E7B5-AE4B-98F4-4B2246135760}" type="pres">
      <dgm:prSet presAssocID="{8019A6E1-0048-DD45-8801-225571B5BFF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2FE6C-D1BB-6141-869A-E6864ADF087A}" type="pres">
      <dgm:prSet presAssocID="{1C6571EC-7D98-AF42-BCE4-60D078FB4C40}" presName="sibTrans" presStyleCnt="0"/>
      <dgm:spPr/>
    </dgm:pt>
    <dgm:pt modelId="{EAD480CC-1F4F-FB4E-8907-20E1D56DA1B7}" type="pres">
      <dgm:prSet presAssocID="{F8D11C58-EFBE-6C45-B9B6-3726B33A871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CF496B-4934-924B-9802-BB26EE20D329}" srcId="{C90A9734-26CC-2A42-941A-5BD1D8F70E90}" destId="{8019A6E1-0048-DD45-8801-225571B5BFFA}" srcOrd="1" destOrd="0" parTransId="{11B7128B-E77E-F444-AB6E-20CCDEAA2E71}" sibTransId="{1C6571EC-7D98-AF42-BCE4-60D078FB4C40}"/>
    <dgm:cxn modelId="{C24F540D-AC2E-CA42-87D5-9152FECD4F6B}" type="presOf" srcId="{8019A6E1-0048-DD45-8801-225571B5BFFA}" destId="{72AFD962-E7B5-AE4B-98F4-4B2246135760}" srcOrd="0" destOrd="0" presId="urn:microsoft.com/office/officeart/2005/8/layout/hProcess9"/>
    <dgm:cxn modelId="{D59DC058-A06C-2548-AD86-81E6B9CE2DE6}" type="presOf" srcId="{55A236EC-834B-A241-A2F6-6A24C941A23C}" destId="{2CE6EFF0-6EB0-194B-929D-74712784F23A}" srcOrd="0" destOrd="0" presId="urn:microsoft.com/office/officeart/2005/8/layout/hProcess9"/>
    <dgm:cxn modelId="{0E57B8FD-774B-194B-BE18-86F4C78AAE27}" type="presOf" srcId="{F8D11C58-EFBE-6C45-B9B6-3726B33A8711}" destId="{EAD480CC-1F4F-FB4E-8907-20E1D56DA1B7}" srcOrd="0" destOrd="0" presId="urn:microsoft.com/office/officeart/2005/8/layout/hProcess9"/>
    <dgm:cxn modelId="{FCEC49FD-6C9D-B74B-AECF-C275015DBA9A}" srcId="{C90A9734-26CC-2A42-941A-5BD1D8F70E90}" destId="{F8D11C58-EFBE-6C45-B9B6-3726B33A8711}" srcOrd="2" destOrd="0" parTransId="{025DAFE5-AC12-7640-A822-F8C18C667ADC}" sibTransId="{7730DF17-E691-2E4A-B599-ECB4EE769879}"/>
    <dgm:cxn modelId="{53DC1C25-3B16-9847-8D99-FA815A9FB7A6}" type="presOf" srcId="{C90A9734-26CC-2A42-941A-5BD1D8F70E90}" destId="{AC8EF51B-0771-2846-804B-975410C5E3D9}" srcOrd="0" destOrd="0" presId="urn:microsoft.com/office/officeart/2005/8/layout/hProcess9"/>
    <dgm:cxn modelId="{D6679E0F-0878-0140-81C0-A7D534F0D445}" srcId="{C90A9734-26CC-2A42-941A-5BD1D8F70E90}" destId="{55A236EC-834B-A241-A2F6-6A24C941A23C}" srcOrd="0" destOrd="0" parTransId="{D85C3D68-3759-6243-9198-14B43FABC831}" sibTransId="{1E807E54-8142-3048-9897-6E3B4290233C}"/>
    <dgm:cxn modelId="{54DDB329-0EE3-3946-A4E0-9BBD637C4086}" type="presParOf" srcId="{AC8EF51B-0771-2846-804B-975410C5E3D9}" destId="{185E2D27-5E0B-6D4F-B408-CFFA700C9E9E}" srcOrd="0" destOrd="0" presId="urn:microsoft.com/office/officeart/2005/8/layout/hProcess9"/>
    <dgm:cxn modelId="{1046FBDA-E990-784D-8CD7-46ADBB13AD95}" type="presParOf" srcId="{AC8EF51B-0771-2846-804B-975410C5E3D9}" destId="{DE7A5263-1D9E-5044-9475-C0277CEA29B8}" srcOrd="1" destOrd="0" presId="urn:microsoft.com/office/officeart/2005/8/layout/hProcess9"/>
    <dgm:cxn modelId="{D55D4F7D-4577-0542-A3F9-D8638F579526}" type="presParOf" srcId="{DE7A5263-1D9E-5044-9475-C0277CEA29B8}" destId="{2CE6EFF0-6EB0-194B-929D-74712784F23A}" srcOrd="0" destOrd="0" presId="urn:microsoft.com/office/officeart/2005/8/layout/hProcess9"/>
    <dgm:cxn modelId="{103198E8-676E-1C4B-A5DC-98CABC054C2E}" type="presParOf" srcId="{DE7A5263-1D9E-5044-9475-C0277CEA29B8}" destId="{4594A254-38DA-0D4B-B8FD-49DD711925BE}" srcOrd="1" destOrd="0" presId="urn:microsoft.com/office/officeart/2005/8/layout/hProcess9"/>
    <dgm:cxn modelId="{046D207D-C9D0-0848-AD12-9347BC67B9F9}" type="presParOf" srcId="{DE7A5263-1D9E-5044-9475-C0277CEA29B8}" destId="{72AFD962-E7B5-AE4B-98F4-4B2246135760}" srcOrd="2" destOrd="0" presId="urn:microsoft.com/office/officeart/2005/8/layout/hProcess9"/>
    <dgm:cxn modelId="{D5E7B5C8-2BB9-BB49-915A-05B9DBA79883}" type="presParOf" srcId="{DE7A5263-1D9E-5044-9475-C0277CEA29B8}" destId="{0242FE6C-D1BB-6141-869A-E6864ADF087A}" srcOrd="3" destOrd="0" presId="urn:microsoft.com/office/officeart/2005/8/layout/hProcess9"/>
    <dgm:cxn modelId="{B24CF637-B49D-194B-AE2C-F35095C91384}" type="presParOf" srcId="{DE7A5263-1D9E-5044-9475-C0277CEA29B8}" destId="{EAD480CC-1F4F-FB4E-8907-20E1D56DA1B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44C9C5-8A8D-6048-B004-40FA82D36302}">
      <dsp:nvSpPr>
        <dsp:cNvPr id="0" name=""/>
        <dsp:cNvSpPr/>
      </dsp:nvSpPr>
      <dsp:spPr>
        <a:xfrm rot="5400000">
          <a:off x="-242026" y="242571"/>
          <a:ext cx="1613511" cy="11294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Cambria" pitchFamily="18" charset="0"/>
          </a:endParaRPr>
        </a:p>
      </dsp:txBody>
      <dsp:txXfrm rot="5400000">
        <a:off x="-242026" y="242571"/>
        <a:ext cx="1613511" cy="1129458"/>
      </dsp:txXfrm>
    </dsp:sp>
    <dsp:sp modelId="{CAD6F60E-B0B1-A545-8616-58698685A1AA}">
      <dsp:nvSpPr>
        <dsp:cNvPr id="0" name=""/>
        <dsp:cNvSpPr/>
      </dsp:nvSpPr>
      <dsp:spPr>
        <a:xfrm rot="5400000">
          <a:off x="4360817" y="-3230814"/>
          <a:ext cx="1048782" cy="75115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latin typeface="Cambria" pitchFamily="18" charset="0"/>
            </a:rPr>
            <a:t>MOBILIZAR OS PARTICIPANTES PARA CONHECER A PROPOSTA</a:t>
          </a:r>
          <a:endParaRPr lang="en-US" sz="2400" b="0" kern="1200" dirty="0">
            <a:latin typeface="Cambria" pitchFamily="18" charset="0"/>
          </a:endParaRPr>
        </a:p>
      </dsp:txBody>
      <dsp:txXfrm rot="5400000">
        <a:off x="4360817" y="-3230814"/>
        <a:ext cx="1048782" cy="7511501"/>
      </dsp:txXfrm>
    </dsp:sp>
    <dsp:sp modelId="{5ED4168B-DA37-8543-9D76-CEFC50C1D072}">
      <dsp:nvSpPr>
        <dsp:cNvPr id="0" name=""/>
        <dsp:cNvSpPr/>
      </dsp:nvSpPr>
      <dsp:spPr>
        <a:xfrm rot="5400000">
          <a:off x="-242026" y="1662004"/>
          <a:ext cx="1613511" cy="11294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Cambria" pitchFamily="18" charset="0"/>
          </a:endParaRPr>
        </a:p>
      </dsp:txBody>
      <dsp:txXfrm rot="5400000">
        <a:off x="-242026" y="1662004"/>
        <a:ext cx="1613511" cy="1129458"/>
      </dsp:txXfrm>
    </dsp:sp>
    <dsp:sp modelId="{479277DB-080E-6942-974D-C47BE2B5865A}">
      <dsp:nvSpPr>
        <dsp:cNvPr id="0" name=""/>
        <dsp:cNvSpPr/>
      </dsp:nvSpPr>
      <dsp:spPr>
        <a:xfrm rot="5400000">
          <a:off x="4360817" y="-1811381"/>
          <a:ext cx="1048782" cy="75115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ambria" pitchFamily="18" charset="0"/>
            </a:rPr>
            <a:t>ALINHAR CONCEITOS</a:t>
          </a:r>
          <a:endParaRPr lang="en-US" sz="2400" kern="1200" dirty="0">
            <a:latin typeface="Cambria" pitchFamily="18" charset="0"/>
          </a:endParaRPr>
        </a:p>
      </dsp:txBody>
      <dsp:txXfrm rot="5400000">
        <a:off x="4360817" y="-1811381"/>
        <a:ext cx="1048782" cy="7511501"/>
      </dsp:txXfrm>
    </dsp:sp>
    <dsp:sp modelId="{4232A9EF-7AAD-854A-B455-8008FB2532D6}">
      <dsp:nvSpPr>
        <dsp:cNvPr id="0" name=""/>
        <dsp:cNvSpPr/>
      </dsp:nvSpPr>
      <dsp:spPr>
        <a:xfrm rot="5400000">
          <a:off x="-242026" y="3081436"/>
          <a:ext cx="1613511" cy="11294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Cambria" pitchFamily="18" charset="0"/>
          </a:endParaRPr>
        </a:p>
      </dsp:txBody>
      <dsp:txXfrm rot="5400000">
        <a:off x="-242026" y="3081436"/>
        <a:ext cx="1613511" cy="1129458"/>
      </dsp:txXfrm>
    </dsp:sp>
    <dsp:sp modelId="{EB51F5A9-4CEB-9B44-8D69-676D568575C7}">
      <dsp:nvSpPr>
        <dsp:cNvPr id="0" name=""/>
        <dsp:cNvSpPr/>
      </dsp:nvSpPr>
      <dsp:spPr>
        <a:xfrm rot="5400000">
          <a:off x="4360817" y="-391949"/>
          <a:ext cx="1048782" cy="75115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ambria" pitchFamily="18" charset="0"/>
            </a:rPr>
            <a:t>IDENTIFICAR FACILITADORES</a:t>
          </a:r>
          <a:endParaRPr lang="en-US" sz="2400" kern="1200" dirty="0">
            <a:latin typeface="Cambria" pitchFamily="18" charset="0"/>
          </a:endParaRPr>
        </a:p>
      </dsp:txBody>
      <dsp:txXfrm rot="5400000">
        <a:off x="4360817" y="-391949"/>
        <a:ext cx="1048782" cy="75115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5E2D27-5E0B-6D4F-B408-CFFA700C9E9E}">
      <dsp:nvSpPr>
        <dsp:cNvPr id="0" name=""/>
        <dsp:cNvSpPr/>
      </dsp:nvSpPr>
      <dsp:spPr>
        <a:xfrm>
          <a:off x="617219" y="0"/>
          <a:ext cx="6995160" cy="46797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E6EFF0-6EB0-194B-929D-74712784F23A}">
      <dsp:nvSpPr>
        <dsp:cNvPr id="0" name=""/>
        <dsp:cNvSpPr/>
      </dsp:nvSpPr>
      <dsp:spPr>
        <a:xfrm>
          <a:off x="0" y="1403921"/>
          <a:ext cx="2468880" cy="1871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noProof="0" dirty="0" smtClean="0">
              <a:latin typeface="Cambria" pitchFamily="18" charset="0"/>
            </a:rPr>
            <a:t>Trabalhos em Grupos</a:t>
          </a:r>
          <a:endParaRPr lang="pt-BR" sz="2400" b="1" kern="1200" noProof="0" dirty="0">
            <a:latin typeface="Cambria" pitchFamily="18" charset="0"/>
          </a:endParaRPr>
        </a:p>
      </dsp:txBody>
      <dsp:txXfrm>
        <a:off x="0" y="1403921"/>
        <a:ext cx="2468880" cy="1871894"/>
      </dsp:txXfrm>
    </dsp:sp>
    <dsp:sp modelId="{72AFD962-E7B5-AE4B-98F4-4B2246135760}">
      <dsp:nvSpPr>
        <dsp:cNvPr id="0" name=""/>
        <dsp:cNvSpPr/>
      </dsp:nvSpPr>
      <dsp:spPr>
        <a:xfrm>
          <a:off x="2880359" y="1403921"/>
          <a:ext cx="2468880" cy="1871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noProof="0" dirty="0" smtClean="0">
              <a:latin typeface="Cambria" pitchFamily="18" charset="0"/>
            </a:rPr>
            <a:t>Plenários </a:t>
          </a:r>
          <a:r>
            <a:rPr lang="pt-BR" sz="2400" b="1" kern="1200" noProof="0" dirty="0" smtClean="0">
              <a:latin typeface="Cambria" pitchFamily="18" charset="0"/>
            </a:rPr>
            <a:t>para compartilhar as discussões </a:t>
          </a:r>
          <a:endParaRPr lang="pt-BR" sz="2400" b="1" kern="1200" noProof="0" dirty="0">
            <a:latin typeface="Cambria" pitchFamily="18" charset="0"/>
          </a:endParaRPr>
        </a:p>
      </dsp:txBody>
      <dsp:txXfrm>
        <a:off x="2880359" y="1403921"/>
        <a:ext cx="2468880" cy="1871894"/>
      </dsp:txXfrm>
    </dsp:sp>
    <dsp:sp modelId="{EAD480CC-1F4F-FB4E-8907-20E1D56DA1B7}">
      <dsp:nvSpPr>
        <dsp:cNvPr id="0" name=""/>
        <dsp:cNvSpPr/>
      </dsp:nvSpPr>
      <dsp:spPr>
        <a:xfrm>
          <a:off x="5760720" y="1403921"/>
          <a:ext cx="2468880" cy="1871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noProof="0" dirty="0" smtClean="0">
              <a:latin typeface="Cambria" pitchFamily="18" charset="0"/>
            </a:rPr>
            <a:t>Exposições dialogadas</a:t>
          </a:r>
          <a:endParaRPr lang="pt-BR" sz="2400" b="1" kern="1200" noProof="0" dirty="0">
            <a:latin typeface="Cambria" pitchFamily="18" charset="0"/>
          </a:endParaRPr>
        </a:p>
      </dsp:txBody>
      <dsp:txXfrm>
        <a:off x="5760720" y="1403921"/>
        <a:ext cx="2468880" cy="1871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0130D-88BB-F24C-AE0C-58449FD83254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5F959-1661-C146-9055-85C4645CB72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87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10000"/>
              </a:lnSpc>
            </a:pPr>
            <a:r>
              <a:rPr lang="pt-BR" sz="2600" dirty="0" smtClean="0"/>
              <a:t>A oficina é estruturada a trabalhar com estratégias para estimular a </a:t>
            </a:r>
            <a:r>
              <a:rPr lang="pt-BR" sz="2600" dirty="0" smtClean="0">
                <a:solidFill>
                  <a:srgbClr val="000090"/>
                </a:solidFill>
              </a:rPr>
              <a:t>participação ativa de todos </a:t>
            </a:r>
            <a:r>
              <a:rPr lang="pt-BR" sz="2600" dirty="0" smtClean="0"/>
              <a:t>no processo de construção coletiva do conhecimento. </a:t>
            </a:r>
          </a:p>
          <a:p>
            <a:pPr lvl="1">
              <a:lnSpc>
                <a:spcPct val="110000"/>
              </a:lnSpc>
            </a:pPr>
            <a:r>
              <a:rPr lang="pt-BR" sz="2600" dirty="0" smtClean="0"/>
              <a:t>Utiliza uma série de </a:t>
            </a:r>
            <a:r>
              <a:rPr lang="pt-BR" sz="2600" dirty="0" smtClean="0">
                <a:solidFill>
                  <a:srgbClr val="000090"/>
                </a:solidFill>
              </a:rPr>
              <a:t>exercícios em grupos</a:t>
            </a:r>
            <a:r>
              <a:rPr lang="pt-BR" sz="2600" dirty="0" smtClean="0"/>
              <a:t>, seguidos de compartilhamento com os participantes e </a:t>
            </a:r>
            <a:r>
              <a:rPr lang="pt-BR" sz="2600" dirty="0" smtClean="0">
                <a:solidFill>
                  <a:srgbClr val="000090"/>
                </a:solidFill>
              </a:rPr>
              <a:t>exposições</a:t>
            </a:r>
            <a:r>
              <a:rPr lang="pt-BR" sz="2600" dirty="0" smtClean="0"/>
              <a:t> para sistematização das informações trabalhadas. </a:t>
            </a:r>
          </a:p>
          <a:p>
            <a:pPr lvl="1">
              <a:lnSpc>
                <a:spcPct val="110000"/>
              </a:lnSpc>
            </a:pPr>
            <a:r>
              <a:rPr lang="pt-BR" sz="2600" dirty="0" smtClean="0"/>
              <a:t>Possibilita realizar </a:t>
            </a:r>
            <a:r>
              <a:rPr lang="pt-BR" sz="2600" dirty="0" smtClean="0">
                <a:solidFill>
                  <a:schemeClr val="tx1"/>
                </a:solidFill>
              </a:rPr>
              <a:t>exercício de </a:t>
            </a:r>
            <a:r>
              <a:rPr lang="pt-BR" sz="2600" dirty="0" smtClean="0">
                <a:solidFill>
                  <a:srgbClr val="000090"/>
                </a:solidFill>
              </a:rPr>
              <a:t>desenho e modelagem </a:t>
            </a:r>
            <a:r>
              <a:rPr lang="pt-BR" sz="2600" dirty="0" smtClean="0"/>
              <a:t>de uma rede temática, a fim de trabalhar alguns objetivos do campo atitudinal e no desenvolvimento de habilidades. </a:t>
            </a:r>
          </a:p>
          <a:p>
            <a:pPr lvl="1">
              <a:lnSpc>
                <a:spcPct val="110000"/>
              </a:lnSpc>
            </a:pPr>
            <a:r>
              <a:rPr lang="pt-BR" sz="2600" dirty="0" smtClean="0">
                <a:solidFill>
                  <a:srgbClr val="000090"/>
                </a:solidFill>
              </a:rPr>
              <a:t>Material bibliográfico adicional </a:t>
            </a:r>
            <a:r>
              <a:rPr lang="pt-BR" sz="2600" dirty="0" smtClean="0"/>
              <a:t>também é disponibilizado e sua leitura estimulada para complementação dos objetivos propostos para a oficina.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F959-1661-C146-9055-85C4645CB7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737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F959-1661-C146-9055-85C4645CB7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737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F959-1661-C146-9055-85C4645CB7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7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F959-1661-C146-9055-85C4645CB7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8270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F959-1661-C146-9055-85C4645CB72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964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10000"/>
              </a:lnSpc>
            </a:pPr>
            <a:endParaRPr lang="pt-BR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F959-1661-C146-9055-85C4645CB72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73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06-D323-4447-88F2-CED68DCE097C}" type="datetimeFigureOut">
              <a:rPr lang="pt-BR" smtClean="0"/>
              <a:pPr/>
              <a:t>07/11/2017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9244-6BB8-441B-AA7F-00156D8C51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06-D323-4447-88F2-CED68DCE097C}" type="datetimeFigureOut">
              <a:rPr lang="pt-BR" smtClean="0"/>
              <a:pPr/>
              <a:t>07/11/2017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9244-6BB8-441B-AA7F-00156D8C51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06-D323-4447-88F2-CED68DCE097C}" type="datetimeFigureOut">
              <a:rPr lang="pt-BR" smtClean="0"/>
              <a:pPr/>
              <a:t>07/11/2017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9244-6BB8-441B-AA7F-00156D8C51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Ini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estre-Fund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85652" y="6085709"/>
            <a:ext cx="6386748" cy="330745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9131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údo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estre-Fund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4719"/>
            <a:ext cx="8229600" cy="873167"/>
          </a:xfrm>
        </p:spPr>
        <p:txBody>
          <a:bodyPr/>
          <a:lstStyle>
            <a:lvl1pPr>
              <a:defRPr>
                <a:solidFill>
                  <a:srgbClr val="2F9E7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266"/>
            <a:ext cx="8229600" cy="5113319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123548"/>
            <a:ext cx="6369179" cy="25719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1575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06-D323-4447-88F2-CED68DCE097C}" type="datetimeFigureOut">
              <a:rPr lang="pt-BR" smtClean="0"/>
              <a:pPr/>
              <a:t>07/11/2017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9244-6BB8-441B-AA7F-00156D8C51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06-D323-4447-88F2-CED68DCE097C}" type="datetimeFigureOut">
              <a:rPr lang="pt-BR" smtClean="0"/>
              <a:pPr/>
              <a:t>07/11/2017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9244-6BB8-441B-AA7F-00156D8C51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06-D323-4447-88F2-CED68DCE097C}" type="datetimeFigureOut">
              <a:rPr lang="pt-BR" smtClean="0"/>
              <a:pPr/>
              <a:t>07/11/2017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9244-6BB8-441B-AA7F-00156D8C51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06-D323-4447-88F2-CED68DCE097C}" type="datetimeFigureOut">
              <a:rPr lang="pt-BR" smtClean="0"/>
              <a:pPr/>
              <a:t>07/11/2017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9244-6BB8-441B-AA7F-00156D8C51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06-D323-4447-88F2-CED68DCE097C}" type="datetimeFigureOut">
              <a:rPr lang="pt-BR" smtClean="0"/>
              <a:pPr/>
              <a:t>07/11/2017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9244-6BB8-441B-AA7F-00156D8C51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06-D323-4447-88F2-CED68DCE097C}" type="datetimeFigureOut">
              <a:rPr lang="pt-BR" smtClean="0"/>
              <a:pPr/>
              <a:t>07/11/2017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9244-6BB8-441B-AA7F-00156D8C51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06-D323-4447-88F2-CED68DCE097C}" type="datetimeFigureOut">
              <a:rPr lang="pt-BR" smtClean="0"/>
              <a:pPr/>
              <a:t>07/11/2017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9244-6BB8-441B-AA7F-00156D8C51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E06-D323-4447-88F2-CED68DCE097C}" type="datetimeFigureOut">
              <a:rPr lang="pt-BR" smtClean="0"/>
              <a:pPr/>
              <a:t>07/11/2017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9244-6BB8-441B-AA7F-00156D8C51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2DE06-D323-4447-88F2-CED68DCE097C}" type="datetimeFigureOut">
              <a:rPr lang="pt-BR" smtClean="0"/>
              <a:pPr/>
              <a:t>07/11/2017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69244-6BB8-441B-AA7F-00156D8C51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85888" y="5907112"/>
            <a:ext cx="6386512" cy="3302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BR" altLang="pt-BR" sz="2000" b="1" i="0" dirty="0" smtClean="0">
                <a:latin typeface="Cambria" pitchFamily="18" charset="0"/>
              </a:rPr>
              <a:t>Região </a:t>
            </a:r>
            <a:r>
              <a:rPr lang="pt-BR" altLang="pt-BR" sz="2000" b="1" i="0" dirty="0" smtClean="0">
                <a:latin typeface="Cambria" pitchFamily="18" charset="0"/>
              </a:rPr>
              <a:t>Metropolitana – Espírito Santo </a:t>
            </a:r>
          </a:p>
          <a:p>
            <a:pPr>
              <a:defRPr/>
            </a:pPr>
            <a:r>
              <a:rPr lang="pt-BR" altLang="pt-BR" sz="2000" b="1" i="0" dirty="0" smtClean="0">
                <a:latin typeface="Cambria" pitchFamily="18" charset="0"/>
              </a:rPr>
              <a:t>08 </a:t>
            </a:r>
            <a:r>
              <a:rPr lang="pt-BR" altLang="pt-BR" sz="2000" b="1" i="0" dirty="0">
                <a:latin typeface="Cambria" pitchFamily="18" charset="0"/>
              </a:rPr>
              <a:t>e </a:t>
            </a:r>
            <a:r>
              <a:rPr lang="pt-BR" altLang="pt-BR" sz="2000" b="1" i="0" dirty="0" smtClean="0">
                <a:latin typeface="Cambria" pitchFamily="18" charset="0"/>
              </a:rPr>
              <a:t>09 de novembro de 2017</a:t>
            </a:r>
            <a:endParaRPr lang="pt-BR" altLang="pt-BR" sz="2000" b="1" i="0" dirty="0">
              <a:latin typeface="Cambria" pitchFamily="18" charset="0"/>
            </a:endParaRPr>
          </a:p>
        </p:txBody>
      </p:sp>
      <p:sp>
        <p:nvSpPr>
          <p:cNvPr id="14340" name="Retângulo 1"/>
          <p:cNvSpPr>
            <a:spLocks noChangeArrowheads="1"/>
          </p:cNvSpPr>
          <p:nvPr/>
        </p:nvSpPr>
        <p:spPr bwMode="auto">
          <a:xfrm>
            <a:off x="381000" y="1924050"/>
            <a:ext cx="876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grpSp>
        <p:nvGrpSpPr>
          <p:cNvPr id="9" name="Grupo 9"/>
          <p:cNvGrpSpPr>
            <a:grpSpLocks/>
          </p:cNvGrpSpPr>
          <p:nvPr/>
        </p:nvGrpSpPr>
        <p:grpSpPr bwMode="auto">
          <a:xfrm>
            <a:off x="1403648" y="836712"/>
            <a:ext cx="6479704" cy="4941143"/>
            <a:chOff x="0" y="580157"/>
            <a:chExt cx="9144000" cy="6305226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80157"/>
              <a:ext cx="9144000" cy="13367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896086"/>
              <a:ext cx="9144000" cy="49892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700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7430916"/>
              </p:ext>
            </p:extLst>
          </p:nvPr>
        </p:nvGraphicFramePr>
        <p:xfrm>
          <a:off x="0" y="1"/>
          <a:ext cx="9144000" cy="6741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2258"/>
                <a:gridCol w="6931742"/>
              </a:tblGrid>
              <a:tr h="50442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cap="all" dirty="0" smtClean="0">
                          <a:effectLst/>
                          <a:latin typeface="Cambria" pitchFamily="18" charset="0"/>
                        </a:rPr>
                        <a:t>09 </a:t>
                      </a:r>
                      <a:r>
                        <a:rPr lang="pt-PT" sz="2000" b="1" cap="all" dirty="0">
                          <a:effectLst/>
                          <a:latin typeface="Cambria" pitchFamily="18" charset="0"/>
                        </a:rPr>
                        <a:t>de novembro de 2017 </a:t>
                      </a:r>
                      <a:r>
                        <a:rPr lang="mr-IN" sz="2000" b="1" cap="all" dirty="0" smtClean="0">
                          <a:effectLst/>
                          <a:latin typeface="Cambria" pitchFamily="18" charset="0"/>
                        </a:rPr>
                        <a:t>–</a:t>
                      </a:r>
                      <a:r>
                        <a:rPr lang="pt-PT" sz="2000" b="1" cap="all" dirty="0" smtClean="0">
                          <a:effectLst/>
                          <a:latin typeface="Cambria" pitchFamily="18" charset="0"/>
                        </a:rPr>
                        <a:t> MANHÃ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29200" marR="29200" marT="29200" marB="292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4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effectLst/>
                          <a:latin typeface="Cambria" pitchFamily="18" charset="0"/>
                        </a:rPr>
                        <a:t>HORÁRIO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77014" marR="29200" marT="29200" marB="292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effectLst/>
                          <a:latin typeface="Cambria" pitchFamily="18" charset="0"/>
                        </a:rPr>
                        <a:t>ATIVIDADES PROGRAMADAS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77014" marR="29200" marT="29200" marB="292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07691">
                <a:tc>
                  <a:txBody>
                    <a:bodyPr/>
                    <a:lstStyle/>
                    <a:p>
                      <a:pPr marL="1073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 Unicode MS" charset="0"/>
                        </a:rPr>
                        <a:t>8h – 9h30min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1755" marR="1035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Atividade 5</a:t>
                      </a:r>
                      <a:r>
                        <a:rPr lang="pt-BR" sz="1800" b="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 – Trabalho em grupo com plenário externo: </a:t>
                      </a:r>
                      <a:r>
                        <a:rPr lang="pt-PT" sz="1800" b="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charset="0"/>
                          <a:cs typeface="Cambria" charset="0"/>
                        </a:rPr>
                        <a:t>A gestão da clínica e a construção social da Atenção Primária à </a:t>
                      </a:r>
                      <a:r>
                        <a:rPr lang="pt-PT" sz="1800" b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charset="0"/>
                          <a:cs typeface="Cambria" charset="0"/>
                        </a:rPr>
                        <a:t>Saúde</a:t>
                      </a:r>
                      <a:r>
                        <a:rPr lang="pt-BR" sz="1800" b="1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 Unicode MS" charset="0"/>
                        </a:rPr>
                        <a:t> - </a:t>
                      </a:r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Facilitadores </a:t>
                      </a: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do CONASS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/>
                </a:tc>
              </a:tr>
              <a:tr h="747978">
                <a:tc>
                  <a:txBody>
                    <a:bodyPr/>
                    <a:lstStyle/>
                    <a:p>
                      <a:pPr marL="1073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9h30min – 9h45min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1035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Café com prosa nos grupos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07691">
                <a:tc>
                  <a:txBody>
                    <a:bodyPr/>
                    <a:lstStyle/>
                    <a:p>
                      <a:pPr marL="1073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 Unicode MS" charset="0"/>
                        </a:rPr>
                        <a:t>9h45min – 11h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82550" marR="1035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Atividade 6</a:t>
                      </a:r>
                      <a:r>
                        <a:rPr lang="pt-BR" sz="1800" b="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 – Trabalho em grupo com plenário externo: A organização dos macroprocessos da Atenção Ambulatorial </a:t>
                      </a:r>
                      <a:r>
                        <a:rPr lang="pt-BR" sz="1800" b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Especializada</a:t>
                      </a:r>
                      <a:r>
                        <a:rPr lang="pt-BR" sz="1800" b="1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 Unicode MS" charset="0"/>
                        </a:rPr>
                        <a:t> - </a:t>
                      </a:r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Facilitadores </a:t>
                      </a: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do CONASS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/>
                </a:tc>
              </a:tr>
              <a:tr h="1610255">
                <a:tc>
                  <a:txBody>
                    <a:bodyPr/>
                    <a:lstStyle/>
                    <a:p>
                      <a:pPr marL="1073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 Unicode MS" charset="0"/>
                        </a:rPr>
                        <a:t>11h – 12h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1035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Atividade 7</a:t>
                      </a: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 – Plenário dos trabalhos em grupo: A construção social da Atenção Primária à Saúde, a gestão da clínica e a organização da Atenção Ambulatorial </a:t>
                      </a:r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Especializada</a:t>
                      </a:r>
                      <a:r>
                        <a:rPr lang="pt-BR" sz="1800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 Unicode MS" charset="0"/>
                        </a:rPr>
                        <a:t> - </a:t>
                      </a:r>
                      <a:r>
                        <a:rPr lang="pt-BR" sz="1800" b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Relatores </a:t>
                      </a:r>
                      <a:r>
                        <a:rPr lang="pt-BR" sz="1800" b="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e Facilitadores do CONASS 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8897">
                <a:tc>
                  <a:txBody>
                    <a:bodyPr/>
                    <a:lstStyle/>
                    <a:p>
                      <a:pPr marL="1073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12h – 13h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82550" marR="1035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Almoço 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03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0544061"/>
              </p:ext>
            </p:extLst>
          </p:nvPr>
        </p:nvGraphicFramePr>
        <p:xfrm>
          <a:off x="0" y="0"/>
          <a:ext cx="9108504" cy="5639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3670"/>
                <a:gridCol w="6904834"/>
              </a:tblGrid>
              <a:tr h="52710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cap="all" dirty="0" smtClean="0">
                          <a:effectLst/>
                          <a:latin typeface="Cambria" pitchFamily="18" charset="0"/>
                        </a:rPr>
                        <a:t>09 </a:t>
                      </a:r>
                      <a:r>
                        <a:rPr lang="pt-PT" sz="2000" b="1" cap="all" dirty="0">
                          <a:effectLst/>
                          <a:latin typeface="Cambria" pitchFamily="18" charset="0"/>
                        </a:rPr>
                        <a:t>de novembro de 2017 </a:t>
                      </a:r>
                      <a:r>
                        <a:rPr lang="mr-IN" sz="2000" b="1" cap="all" dirty="0" smtClean="0">
                          <a:effectLst/>
                          <a:latin typeface="Cambria" pitchFamily="18" charset="0"/>
                        </a:rPr>
                        <a:t>–</a:t>
                      </a:r>
                      <a:r>
                        <a:rPr lang="pt-PT" sz="2000" b="1" cap="all" dirty="0" smtClean="0">
                          <a:effectLst/>
                          <a:latin typeface="Cambria" pitchFamily="18" charset="0"/>
                        </a:rPr>
                        <a:t> TARDE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29200" marR="29200" marT="29200" marB="292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7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effectLst/>
                          <a:latin typeface="Cambria" pitchFamily="18" charset="0"/>
                        </a:rPr>
                        <a:t>HORÁRIO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77014" marR="29200" marT="29200" marB="292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effectLst/>
                          <a:latin typeface="Cambria" pitchFamily="18" charset="0"/>
                        </a:rPr>
                        <a:t>ATIVIDADES PROGRAMADAS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77014" marR="29200" marT="29200" marB="292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44633">
                <a:tc>
                  <a:txBody>
                    <a:bodyPr/>
                    <a:lstStyle/>
                    <a:p>
                      <a:pPr marL="1073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13h – 15h30min</a:t>
                      </a:r>
                      <a:endParaRPr lang="pt-BR" sz="1800" b="1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83185" marR="1035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Atividade 8</a:t>
                      </a: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 – Painel: Atenção à Saúde no SUS no âmbito das Redes de Atenção à Saúde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  <a:p>
                      <a:pPr marL="83185" marR="1035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Tema 1</a:t>
                      </a: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 </a:t>
                      </a:r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-</a:t>
                      </a:r>
                      <a:r>
                        <a:rPr lang="pt-BR" sz="1800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 </a:t>
                      </a:r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A </a:t>
                      </a: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organização da Atenção Ambulatorial Especializada </a:t>
                      </a:r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 - Facilitador do CONASS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  <a:p>
                      <a:pPr marL="83185" marR="1035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Tema 2</a:t>
                      </a: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 – A proposta de Planificação da Atenção à Saúde da Região Metropolitana do Espírito </a:t>
                      </a:r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Santo</a:t>
                      </a:r>
                      <a:r>
                        <a:rPr lang="pt-BR" sz="1800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 Unicode MS" charset="0"/>
                        </a:rPr>
                        <a:t> - </a:t>
                      </a:r>
                      <a:r>
                        <a:rPr lang="pt-BR" sz="1800" dirty="0" err="1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Painelista</a:t>
                      </a: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: </a:t>
                      </a:r>
                      <a:r>
                        <a:rPr lang="pt-BR" sz="18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Fabricia</a:t>
                      </a: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 </a:t>
                      </a:r>
                      <a:r>
                        <a:rPr lang="pt-BR" sz="1800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Forza</a:t>
                      </a: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 Pereira Lima de Oliveira – Superintendente de Saúde da Região Metropolitana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/>
                </a:tc>
              </a:tr>
              <a:tr h="666494">
                <a:tc>
                  <a:txBody>
                    <a:bodyPr/>
                    <a:lstStyle/>
                    <a:p>
                      <a:pPr marL="1073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15h30min – 16h</a:t>
                      </a:r>
                      <a:endParaRPr lang="pt-BR" sz="1800" b="1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marR="1035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Encaminhamentos e avaliação da oficina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8044">
                <a:tc>
                  <a:txBody>
                    <a:bodyPr/>
                    <a:lstStyle/>
                    <a:p>
                      <a:pPr marL="1073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16h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83185" marR="1035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Encerramento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095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Texto 3"/>
          <p:cNvSpPr txBox="1">
            <a:spLocks/>
          </p:cNvSpPr>
          <p:nvPr/>
        </p:nvSpPr>
        <p:spPr>
          <a:xfrm>
            <a:off x="179512" y="44624"/>
            <a:ext cx="6369050" cy="257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itchFamily="18" charset="0"/>
                <a:ea typeface="+mn-ea"/>
                <a:cs typeface="Arial"/>
              </a:rPr>
              <a:t>PLANIFICAÇÃO DA ATENÇÃO À SAÚDE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itchFamily="18" charset="0"/>
              <a:ea typeface="+mn-ea"/>
              <a:cs typeface="Arial"/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873125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pt-BR" sz="4000" b="1" dirty="0" smtClean="0">
                <a:solidFill>
                  <a:schemeClr val="tx1"/>
                </a:solidFill>
                <a:effectLst/>
                <a:latin typeface="Cambria" pitchFamily="18" charset="0"/>
                <a:ea typeface="MS PGothic" charset="0"/>
                <a:cs typeface="Arial" charset="0"/>
              </a:rPr>
              <a:t>PACTUAÇÕES</a:t>
            </a:r>
            <a:endParaRPr lang="pt-BR" sz="4000" b="1" dirty="0">
              <a:solidFill>
                <a:schemeClr val="tx1"/>
              </a:solidFill>
              <a:effectLst/>
              <a:latin typeface="Cambria" pitchFamily="18" charset="0"/>
              <a:ea typeface="MS PGothic" charset="0"/>
              <a:cs typeface="Arial" charset="0"/>
            </a:endParaRPr>
          </a:p>
        </p:txBody>
      </p:sp>
      <p:pic>
        <p:nvPicPr>
          <p:cNvPr id="17" name="Picture 6" descr="C:\Users\Ana Paula\Downloads\pay_attention3_PA_300_clr_50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492896"/>
            <a:ext cx="23098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Ana Paula\Downloads\augmented_reality_19462 (1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25209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C:\Users\Ana Paula\Downloads\birthday_celebration_1417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62888"/>
            <a:ext cx="2952328" cy="211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Resultado de imagem para gif relogio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1844824"/>
            <a:ext cx="1989584" cy="2155702"/>
          </a:xfrm>
          <a:prstGeom prst="rect">
            <a:avLst/>
          </a:prstGeom>
          <a:noFill/>
        </p:spPr>
      </p:pic>
      <p:pic>
        <p:nvPicPr>
          <p:cNvPr id="4100" name="Picture 4" descr="Imagem relaciona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365104"/>
            <a:ext cx="2459313" cy="1783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39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/>
          <p:cNvSpPr txBox="1">
            <a:spLocks/>
          </p:cNvSpPr>
          <p:nvPr/>
        </p:nvSpPr>
        <p:spPr>
          <a:xfrm>
            <a:off x="179512" y="44624"/>
            <a:ext cx="6369050" cy="257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itchFamily="18" charset="0"/>
                <a:ea typeface="+mn-ea"/>
                <a:cs typeface="Arial"/>
              </a:rPr>
              <a:t>PLANIFICAÇÃO DA ATENÇÃO À SAÚDE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itchFamily="18" charset="0"/>
              <a:ea typeface="+mn-ea"/>
              <a:cs typeface="Arial"/>
            </a:endParaRPr>
          </a:p>
        </p:txBody>
      </p:sp>
      <p:pic>
        <p:nvPicPr>
          <p:cNvPr id="2050" name="Picture 2" descr="Resultado de imagem para goethe fra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632848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0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97854" y="1484784"/>
            <a:ext cx="9010650" cy="3124200"/>
          </a:xfrm>
          <a:ln>
            <a:solidFill>
              <a:srgbClr val="FFC000"/>
            </a:solidFill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3600" b="1" dirty="0" smtClean="0">
                <a:latin typeface="Cambria" pitchFamily="18" charset="0"/>
                <a:ea typeface="MS PGothic" charset="0"/>
                <a:cs typeface="Arial" charset="0"/>
              </a:rPr>
              <a:t>OFICINA </a:t>
            </a:r>
            <a:r>
              <a:rPr lang="pt-BR" sz="3600" b="1" dirty="0" smtClean="0">
                <a:latin typeface="Cambria" pitchFamily="18" charset="0"/>
                <a:ea typeface="MS PGothic" charset="0"/>
                <a:cs typeface="Arial" charset="0"/>
              </a:rPr>
              <a:t>MÃE</a:t>
            </a:r>
          </a:p>
          <a:p>
            <a:pPr eaLnBrk="1" hangingPunct="1">
              <a:lnSpc>
                <a:spcPct val="150000"/>
              </a:lnSpc>
            </a:pPr>
            <a:r>
              <a:rPr lang="pt-BR" sz="2800" b="1" dirty="0" smtClean="0">
                <a:latin typeface="Cambria" pitchFamily="18" charset="0"/>
                <a:ea typeface="MS PGothic" charset="0"/>
                <a:cs typeface="Arial" charset="0"/>
              </a:rPr>
              <a:t>REDES </a:t>
            </a:r>
            <a:r>
              <a:rPr lang="pt-BR" sz="2800" b="1" dirty="0" smtClean="0">
                <a:latin typeface="Cambria" pitchFamily="18" charset="0"/>
                <a:ea typeface="MS PGothic" charset="0"/>
                <a:cs typeface="Arial" charset="0"/>
              </a:rPr>
              <a:t>DE ATENÇÃO À SAÚDE:</a:t>
            </a:r>
          </a:p>
          <a:p>
            <a:pPr eaLnBrk="1" hangingPunct="1">
              <a:lnSpc>
                <a:spcPct val="150000"/>
              </a:lnSpc>
            </a:pPr>
            <a:r>
              <a:rPr lang="pt-BR" sz="2800" b="1" dirty="0" smtClean="0">
                <a:latin typeface="Cambria" pitchFamily="18" charset="0"/>
                <a:ea typeface="MS PGothic" charset="0"/>
                <a:cs typeface="Arial" charset="0"/>
              </a:rPr>
              <a:t>INTEGRAÇÃO ENTRE ATENÇÃO PRIMÁRIA E ATENÇÃO AMBULATORIAL ESPECIALIZADA</a:t>
            </a:r>
            <a:endParaRPr lang="pt-BR" sz="2800" b="1" dirty="0">
              <a:latin typeface="Cambria" pitchFamily="18" charset="0"/>
              <a:ea typeface="MS PGothic" charset="0"/>
              <a:cs typeface="Arial" charset="0"/>
            </a:endParaRPr>
          </a:p>
        </p:txBody>
      </p:sp>
      <p:sp>
        <p:nvSpPr>
          <p:cNvPr id="14340" name="Retângulo 1"/>
          <p:cNvSpPr>
            <a:spLocks noChangeArrowheads="1"/>
          </p:cNvSpPr>
          <p:nvPr/>
        </p:nvSpPr>
        <p:spPr bwMode="auto">
          <a:xfrm>
            <a:off x="381000" y="1924050"/>
            <a:ext cx="876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0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6512" y="692696"/>
            <a:ext cx="9180512" cy="873125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mbria" pitchFamily="18" charset="0"/>
                <a:ea typeface="MS PGothic" charset="0"/>
                <a:cs typeface="Arial" charset="0"/>
              </a:rPr>
              <a:t>OFICINA MÃE</a:t>
            </a:r>
            <a:endParaRPr lang="pt-BR" b="1" dirty="0">
              <a:effectLst>
                <a:outerShdw blurRad="38100" dist="38100" dir="2700000" algn="tl">
                  <a:srgbClr val="DDDDDD"/>
                </a:outerShdw>
              </a:effectLst>
              <a:latin typeface="Cambria" pitchFamily="18" charset="0"/>
              <a:ea typeface="MS PGothic" charset="0"/>
              <a:cs typeface="Arial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432259676"/>
              </p:ext>
            </p:extLst>
          </p:nvPr>
        </p:nvGraphicFramePr>
        <p:xfrm>
          <a:off x="179512" y="1930399"/>
          <a:ext cx="8640960" cy="445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179512" y="44624"/>
            <a:ext cx="6369050" cy="2571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600" b="1" dirty="0" smtClean="0">
                <a:latin typeface="Cambria" pitchFamily="18" charset="0"/>
              </a:rPr>
              <a:t>PLANIFICAÇÃO </a:t>
            </a:r>
            <a:r>
              <a:rPr lang="pt-BR" sz="1600" b="1" dirty="0">
                <a:latin typeface="Cambria" pitchFamily="18" charset="0"/>
              </a:rPr>
              <a:t>DA ATENÇÃO À SAÚDE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endParaRPr lang="pt-BR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457200" y="123825"/>
            <a:ext cx="6369050" cy="2571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endParaRPr lang="pt-BR" b="1" dirty="0">
              <a:latin typeface="Arial" charset="0"/>
              <a:ea typeface="MS PGothic" charset="0"/>
              <a:cs typeface="Arial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3616424"/>
          </a:xfrm>
        </p:spPr>
        <p:txBody>
          <a:bodyPr anchor="ctr">
            <a:normAutofit/>
          </a:bodyPr>
          <a:lstStyle/>
          <a:p>
            <a:pPr marL="0" lvl="1" indent="0" algn="just">
              <a:lnSpc>
                <a:spcPct val="150000"/>
              </a:lnSpc>
              <a:buNone/>
            </a:pPr>
            <a:r>
              <a:rPr lang="pt-PT" sz="2400" dirty="0" smtClean="0">
                <a:latin typeface="Cambria" pitchFamily="18" charset="0"/>
              </a:rPr>
              <a:t>- Analisar </a:t>
            </a:r>
            <a:r>
              <a:rPr lang="pt-PT" sz="2400" dirty="0">
                <a:latin typeface="Cambria" pitchFamily="18" charset="0"/>
              </a:rPr>
              <a:t>a organização da Atenção Primária à Saúde e da Atenção Ambulatorial Especializada na perspectiva da conformação das Redes de Atenção à Saúde</a:t>
            </a:r>
            <a:r>
              <a:rPr lang="pt-PT" sz="2400" dirty="0" smtClean="0">
                <a:latin typeface="Cambria" pitchFamily="18" charset="0"/>
              </a:rPr>
              <a:t>.</a:t>
            </a:r>
            <a:endParaRPr lang="pt-PT" dirty="0" smtClean="0">
              <a:latin typeface="Cambria" pitchFamily="18" charset="0"/>
              <a:cs typeface="Arial"/>
            </a:endParaRPr>
          </a:p>
          <a:p>
            <a:pPr marL="342900" lvl="1" indent="-342900" algn="just">
              <a:lnSpc>
                <a:spcPct val="150000"/>
              </a:lnSpc>
            </a:pPr>
            <a:endParaRPr lang="pt-PT" sz="2400" dirty="0" smtClean="0">
              <a:latin typeface="Cambria" pitchFamily="18" charset="0"/>
            </a:endParaRPr>
          </a:p>
          <a:p>
            <a:pPr marL="342900" lvl="1" indent="-342900" algn="just">
              <a:lnSpc>
                <a:spcPct val="150000"/>
              </a:lnSpc>
            </a:pPr>
            <a:endParaRPr lang="pt-PT" sz="2400" dirty="0">
              <a:latin typeface="Cambria" pitchFamily="18" charset="0"/>
            </a:endParaRPr>
          </a:p>
          <a:p>
            <a:pPr marL="342900" lvl="1" indent="-342900" algn="just">
              <a:lnSpc>
                <a:spcPct val="150000"/>
              </a:lnSpc>
            </a:pPr>
            <a:endParaRPr lang="pt-BR" sz="2400" dirty="0">
              <a:latin typeface="Cambria" pitchFamily="18" charset="0"/>
            </a:endParaRPr>
          </a:p>
          <a:p>
            <a:pPr marL="342900" lvl="1" indent="-342900" algn="just">
              <a:lnSpc>
                <a:spcPct val="150000"/>
              </a:lnSpc>
            </a:pPr>
            <a:endParaRPr lang="pt-BR" altLang="pt-BR" sz="2200" dirty="0" smtClean="0">
              <a:solidFill>
                <a:srgbClr val="000000"/>
              </a:solidFill>
              <a:latin typeface="Cambria" pitchFamily="18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 smtClean="0">
              <a:solidFill>
                <a:srgbClr val="000000"/>
              </a:solidFill>
              <a:latin typeface="Cambria" pitchFamily="18" charset="0"/>
              <a:ea typeface="MS PGothic" charset="0"/>
              <a:cs typeface="Arial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pt-BR" dirty="0">
              <a:latin typeface="Cambria" pitchFamily="18" charset="0"/>
              <a:ea typeface="MS PGothic" charset="0"/>
              <a:cs typeface="Arial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>OBJETIVO GERAL</a:t>
            </a:r>
            <a:endParaRPr lang="pt-BR" b="1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8" name="Espaço Reservado para Texto 3"/>
          <p:cNvSpPr txBox="1">
            <a:spLocks/>
          </p:cNvSpPr>
          <p:nvPr/>
        </p:nvSpPr>
        <p:spPr>
          <a:xfrm>
            <a:off x="179512" y="44624"/>
            <a:ext cx="6369050" cy="257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itchFamily="18" charset="0"/>
                <a:ea typeface="+mn-ea"/>
                <a:cs typeface="Arial"/>
              </a:rPr>
              <a:t>PLANIFICAÇÃO DA ATENÇÃO À SAÚDE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1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873125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pt-BR" sz="4000" b="1" dirty="0" smtClean="0">
                <a:solidFill>
                  <a:schemeClr val="tx1"/>
                </a:solidFill>
                <a:effectLst/>
                <a:latin typeface="Cambria" pitchFamily="18" charset="0"/>
                <a:ea typeface="MS PGothic" charset="0"/>
                <a:cs typeface="Arial" charset="0"/>
              </a:rPr>
              <a:t>OBJETIVOS ESPECÍFICOS</a:t>
            </a:r>
            <a:endParaRPr lang="pt-BR" sz="4000" b="1" dirty="0">
              <a:solidFill>
                <a:schemeClr val="tx1"/>
              </a:solidFill>
              <a:effectLst/>
              <a:latin typeface="Cambria" pitchFamily="18" charset="0"/>
              <a:ea typeface="MS PGothic" charset="0"/>
              <a:cs typeface="Arial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57635"/>
            <a:ext cx="8507288" cy="491172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60000"/>
              </a:lnSpc>
              <a:buFont typeface="Arial"/>
              <a:buChar char="•"/>
            </a:pPr>
            <a:r>
              <a:rPr lang="pt-PT" sz="2400" dirty="0" smtClean="0">
                <a:latin typeface="Cambria" pitchFamily="18" charset="0"/>
              </a:rPr>
              <a:t>Compreender </a:t>
            </a:r>
            <a:r>
              <a:rPr lang="pt-PT" sz="2400" dirty="0">
                <a:latin typeface="Cambria" pitchFamily="18" charset="0"/>
              </a:rPr>
              <a:t>a importância da organização </a:t>
            </a:r>
            <a:r>
              <a:rPr lang="pt-PT" sz="2400" dirty="0" smtClean="0">
                <a:latin typeface="Cambria" pitchFamily="18" charset="0"/>
              </a:rPr>
              <a:t>do </a:t>
            </a:r>
            <a:r>
              <a:rPr lang="pt-PT" sz="2400" b="1" i="1" dirty="0" smtClean="0">
                <a:latin typeface="Cambria" pitchFamily="18" charset="0"/>
              </a:rPr>
              <a:t>Sistema </a:t>
            </a:r>
            <a:r>
              <a:rPr lang="pt-PT" sz="2400" b="1" i="1" dirty="0">
                <a:latin typeface="Cambria" pitchFamily="18" charset="0"/>
              </a:rPr>
              <a:t>de </a:t>
            </a:r>
            <a:r>
              <a:rPr lang="pt-PT" sz="2400" b="1" i="1" dirty="0" smtClean="0">
                <a:latin typeface="Cambria" pitchFamily="18" charset="0"/>
              </a:rPr>
              <a:t>Saúde </a:t>
            </a:r>
            <a:r>
              <a:rPr lang="pt-PT" sz="2400" b="1" i="1" dirty="0">
                <a:latin typeface="Cambria" pitchFamily="18" charset="0"/>
              </a:rPr>
              <a:t>em Redes de Atenção à </a:t>
            </a:r>
            <a:r>
              <a:rPr lang="pt-PT" sz="2400" b="1" i="1" dirty="0" smtClean="0">
                <a:latin typeface="Cambria" pitchFamily="18" charset="0"/>
              </a:rPr>
              <a:t>Saúde </a:t>
            </a:r>
            <a:r>
              <a:rPr lang="pt-PT" sz="2400" dirty="0" smtClean="0">
                <a:latin typeface="Cambria" pitchFamily="18" charset="0"/>
              </a:rPr>
              <a:t>(os seus fundamentos e a sua estrutura operacional</a:t>
            </a:r>
            <a:r>
              <a:rPr lang="pt-PT" sz="2400" dirty="0" smtClean="0">
                <a:latin typeface="Cambria" pitchFamily="18" charset="0"/>
              </a:rPr>
              <a:t>).</a:t>
            </a:r>
            <a:endParaRPr lang="pt-BR" sz="2400" dirty="0">
              <a:latin typeface="Cambria" pitchFamily="18" charset="0"/>
            </a:endParaRPr>
          </a:p>
          <a:p>
            <a:pPr marL="457200" lvl="0" indent="-457200" algn="just">
              <a:lnSpc>
                <a:spcPct val="160000"/>
              </a:lnSpc>
              <a:buFont typeface="Arial"/>
              <a:buChar char="•"/>
            </a:pPr>
            <a:r>
              <a:rPr lang="pt-PT" sz="2400" dirty="0" smtClean="0">
                <a:latin typeface="Cambria" pitchFamily="18" charset="0"/>
              </a:rPr>
              <a:t>Compreender </a:t>
            </a:r>
            <a:r>
              <a:rPr lang="pt-PT" sz="2400" dirty="0">
                <a:latin typeface="Cambria" pitchFamily="18" charset="0"/>
              </a:rPr>
              <a:t>os </a:t>
            </a:r>
            <a:r>
              <a:rPr lang="pt-PT" sz="2400" b="1" i="1" dirty="0" smtClean="0">
                <a:latin typeface="Cambria" pitchFamily="18" charset="0"/>
              </a:rPr>
              <a:t>Modelos </a:t>
            </a:r>
            <a:r>
              <a:rPr lang="pt-PT" sz="2400" b="1" i="1" dirty="0">
                <a:latin typeface="Cambria" pitchFamily="18" charset="0"/>
              </a:rPr>
              <a:t>de </a:t>
            </a:r>
            <a:r>
              <a:rPr lang="pt-PT" sz="2400" b="1" i="1" dirty="0" smtClean="0">
                <a:latin typeface="Cambria" pitchFamily="18" charset="0"/>
              </a:rPr>
              <a:t>Atenção </a:t>
            </a:r>
            <a:r>
              <a:rPr lang="pt-PT" sz="2400" b="1" i="1" dirty="0">
                <a:latin typeface="Cambria" pitchFamily="18" charset="0"/>
              </a:rPr>
              <a:t>à </a:t>
            </a:r>
            <a:r>
              <a:rPr lang="pt-PT" sz="2400" b="1" i="1" dirty="0" smtClean="0">
                <a:latin typeface="Cambria" pitchFamily="18" charset="0"/>
              </a:rPr>
              <a:t>Saúde </a:t>
            </a:r>
            <a:r>
              <a:rPr lang="pt-PT" sz="2400" dirty="0">
                <a:latin typeface="Cambria" pitchFamily="18" charset="0"/>
              </a:rPr>
              <a:t>como elemento constitutivo das Redes de Atenção à </a:t>
            </a:r>
            <a:r>
              <a:rPr lang="pt-PT" sz="2400" dirty="0" smtClean="0">
                <a:latin typeface="Cambria" pitchFamily="18" charset="0"/>
              </a:rPr>
              <a:t>Saúde.</a:t>
            </a:r>
            <a:endParaRPr lang="pt-BR" sz="2400" dirty="0">
              <a:latin typeface="Cambria" pitchFamily="18" charset="0"/>
            </a:endParaRPr>
          </a:p>
          <a:p>
            <a:pPr marL="457200" lvl="0" indent="-457200" algn="just">
              <a:lnSpc>
                <a:spcPct val="160000"/>
              </a:lnSpc>
              <a:buFont typeface="Arial"/>
              <a:buChar char="•"/>
            </a:pPr>
            <a:r>
              <a:rPr lang="pt-PT" sz="2400" dirty="0" smtClean="0">
                <a:latin typeface="Cambria" pitchFamily="18" charset="0"/>
              </a:rPr>
              <a:t>Compreender </a:t>
            </a:r>
            <a:r>
              <a:rPr lang="pt-PT" sz="2400" b="1" i="1" dirty="0">
                <a:latin typeface="Cambria" pitchFamily="18" charset="0"/>
              </a:rPr>
              <a:t>a modelagem das Redes de Atenção à </a:t>
            </a:r>
            <a:r>
              <a:rPr lang="pt-PT" sz="2400" b="1" i="1" dirty="0" smtClean="0">
                <a:latin typeface="Cambria" pitchFamily="18" charset="0"/>
              </a:rPr>
              <a:t>Saúde</a:t>
            </a:r>
            <a:r>
              <a:rPr lang="pt-PT" sz="2400" dirty="0">
                <a:latin typeface="Cambria" pitchFamily="18" charset="0"/>
              </a:rPr>
              <a:t>.</a:t>
            </a:r>
            <a:endParaRPr lang="pt-BR" sz="2400" dirty="0">
              <a:latin typeface="Cambria" pitchFamily="18" charset="0"/>
            </a:endParaRPr>
          </a:p>
          <a:p>
            <a:pPr marL="342900" lvl="1" indent="-342900" algn="just">
              <a:lnSpc>
                <a:spcPct val="160000"/>
              </a:lnSpc>
            </a:pPr>
            <a:endParaRPr lang="pt-PT" sz="2400" dirty="0">
              <a:latin typeface="Cambria" pitchFamily="18" charset="0"/>
            </a:endParaRPr>
          </a:p>
          <a:p>
            <a:pPr marL="342900" lvl="1" indent="-342900" algn="just">
              <a:lnSpc>
                <a:spcPct val="160000"/>
              </a:lnSpc>
            </a:pPr>
            <a:endParaRPr lang="pt-PT" sz="2400" dirty="0" smtClean="0">
              <a:latin typeface="Cambria" pitchFamily="18" charset="0"/>
              <a:cs typeface="Arial"/>
            </a:endParaRPr>
          </a:p>
          <a:p>
            <a:pPr marL="342900" lvl="1" indent="-342900" algn="just">
              <a:lnSpc>
                <a:spcPct val="160000"/>
              </a:lnSpc>
            </a:pPr>
            <a:endParaRPr lang="pt-PT" sz="2400" dirty="0" smtClean="0">
              <a:latin typeface="Cambria" pitchFamily="18" charset="0"/>
            </a:endParaRPr>
          </a:p>
          <a:p>
            <a:pPr marL="342900" lvl="1" indent="-342900" algn="just">
              <a:lnSpc>
                <a:spcPct val="160000"/>
              </a:lnSpc>
            </a:pPr>
            <a:endParaRPr lang="pt-PT" sz="2400" dirty="0">
              <a:latin typeface="Cambria" pitchFamily="18" charset="0"/>
            </a:endParaRPr>
          </a:p>
          <a:p>
            <a:pPr marL="342900" lvl="1" indent="-342900" algn="just">
              <a:lnSpc>
                <a:spcPct val="160000"/>
              </a:lnSpc>
            </a:pPr>
            <a:endParaRPr lang="pt-BR" sz="2400" dirty="0">
              <a:latin typeface="Cambria" pitchFamily="18" charset="0"/>
            </a:endParaRPr>
          </a:p>
          <a:p>
            <a:pPr marL="342900" lvl="1" indent="-342900" algn="just">
              <a:lnSpc>
                <a:spcPct val="160000"/>
              </a:lnSpc>
            </a:pPr>
            <a:endParaRPr lang="pt-BR" altLang="pt-BR" sz="2400" dirty="0" smtClean="0">
              <a:solidFill>
                <a:srgbClr val="000000"/>
              </a:solidFill>
              <a:latin typeface="Cambria" pitchFamily="18" charset="0"/>
              <a:cs typeface="Arial" pitchFamily="34" charset="0"/>
            </a:endParaRPr>
          </a:p>
          <a:p>
            <a:pPr algn="just">
              <a:lnSpc>
                <a:spcPct val="160000"/>
              </a:lnSpc>
            </a:pPr>
            <a:endParaRPr lang="pt-BR" sz="2400" dirty="0" smtClean="0">
              <a:solidFill>
                <a:srgbClr val="000000"/>
              </a:solidFill>
              <a:latin typeface="Cambria" pitchFamily="18" charset="0"/>
              <a:ea typeface="MS PGothic" charset="0"/>
              <a:cs typeface="Arial" charset="0"/>
            </a:endParaRPr>
          </a:p>
          <a:p>
            <a:pPr algn="just" eaLnBrk="1" hangingPunct="1">
              <a:lnSpc>
                <a:spcPct val="160000"/>
              </a:lnSpc>
            </a:pPr>
            <a:endParaRPr lang="pt-BR" sz="2400" dirty="0">
              <a:latin typeface="Cambria" pitchFamily="18" charset="0"/>
              <a:ea typeface="MS PGothic" charset="0"/>
              <a:cs typeface="Arial" charset="0"/>
            </a:endParaRPr>
          </a:p>
        </p:txBody>
      </p:sp>
      <p:sp>
        <p:nvSpPr>
          <p:cNvPr id="8" name="Espaço Reservado para Texto 3"/>
          <p:cNvSpPr txBox="1">
            <a:spLocks/>
          </p:cNvSpPr>
          <p:nvPr/>
        </p:nvSpPr>
        <p:spPr>
          <a:xfrm>
            <a:off x="179512" y="44624"/>
            <a:ext cx="6369050" cy="257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itchFamily="18" charset="0"/>
                <a:ea typeface="+mn-ea"/>
                <a:cs typeface="Arial"/>
              </a:rPr>
              <a:t>PLANIFICAÇÃO DA ATENÇÃO À SAÚDE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28800"/>
            <a:ext cx="8712968" cy="4911725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50000"/>
              </a:lnSpc>
              <a:buFont typeface="Arial"/>
              <a:buChar char="•"/>
            </a:pPr>
            <a:r>
              <a:rPr lang="pt-PT" sz="2400" dirty="0" smtClean="0">
                <a:latin typeface="Cambria" pitchFamily="18" charset="0"/>
              </a:rPr>
              <a:t>Compreender </a:t>
            </a:r>
            <a:r>
              <a:rPr lang="pt-PT" sz="2400" dirty="0">
                <a:latin typeface="Cambria" pitchFamily="18" charset="0"/>
              </a:rPr>
              <a:t>a importância da utilização da </a:t>
            </a:r>
            <a:r>
              <a:rPr lang="pt-PT" sz="2400" b="1" i="1" dirty="0">
                <a:latin typeface="Cambria" pitchFamily="18" charset="0"/>
              </a:rPr>
              <a:t>gestão da clínica</a:t>
            </a:r>
            <a:r>
              <a:rPr lang="pt-PT" sz="2400" dirty="0">
                <a:latin typeface="Cambria" pitchFamily="18" charset="0"/>
              </a:rPr>
              <a:t> nas Redes de Atenção à </a:t>
            </a:r>
            <a:r>
              <a:rPr lang="pt-PT" sz="2400" dirty="0" smtClean="0">
                <a:latin typeface="Cambria" pitchFamily="18" charset="0"/>
              </a:rPr>
              <a:t>Saúde.</a:t>
            </a:r>
            <a:endParaRPr lang="pt-BR" sz="2400" dirty="0">
              <a:latin typeface="Cambria" pitchFamily="18" charset="0"/>
            </a:endParaRPr>
          </a:p>
          <a:p>
            <a:pPr marL="457200" lvl="0" indent="-457200" algn="just">
              <a:lnSpc>
                <a:spcPct val="150000"/>
              </a:lnSpc>
              <a:buFont typeface="Arial"/>
              <a:buChar char="•"/>
            </a:pPr>
            <a:r>
              <a:rPr lang="pt-PT" sz="2400" dirty="0" smtClean="0">
                <a:latin typeface="Cambria" pitchFamily="18" charset="0"/>
              </a:rPr>
              <a:t>Compreender </a:t>
            </a:r>
            <a:r>
              <a:rPr lang="pt-PT" sz="2400" dirty="0">
                <a:latin typeface="Cambria" pitchFamily="18" charset="0"/>
              </a:rPr>
              <a:t>a proposta da </a:t>
            </a:r>
            <a:r>
              <a:rPr lang="pt-PT" sz="2400" b="1" i="1" dirty="0">
                <a:latin typeface="Cambria" pitchFamily="18" charset="0"/>
              </a:rPr>
              <a:t>construção social da </a:t>
            </a:r>
            <a:r>
              <a:rPr lang="pt-PT" sz="2400" b="1" i="1" dirty="0" smtClean="0">
                <a:latin typeface="Cambria" pitchFamily="18" charset="0"/>
              </a:rPr>
              <a:t>Atenção Primária à Saúde.</a:t>
            </a:r>
            <a:endParaRPr lang="pt-BR" sz="2400" dirty="0">
              <a:latin typeface="Cambria" pitchFamily="18" charset="0"/>
            </a:endParaRPr>
          </a:p>
          <a:p>
            <a:pPr marL="457200" lvl="0" indent="-457200" algn="just">
              <a:lnSpc>
                <a:spcPct val="150000"/>
              </a:lnSpc>
              <a:buFont typeface="Arial"/>
              <a:buChar char="•"/>
            </a:pPr>
            <a:r>
              <a:rPr lang="pt-PT" sz="2400" dirty="0" smtClean="0">
                <a:latin typeface="Cambria" pitchFamily="18" charset="0"/>
              </a:rPr>
              <a:t>Compreender </a:t>
            </a:r>
            <a:r>
              <a:rPr lang="pt-PT" sz="2400" dirty="0">
                <a:latin typeface="Cambria" pitchFamily="18" charset="0"/>
              </a:rPr>
              <a:t>os fundamentos da </a:t>
            </a:r>
            <a:r>
              <a:rPr lang="pt-PT" sz="2400" b="1" i="1" dirty="0">
                <a:latin typeface="Cambria" pitchFamily="18" charset="0"/>
              </a:rPr>
              <a:t>organização da </a:t>
            </a:r>
            <a:r>
              <a:rPr lang="pt-PT" sz="2400" b="1" i="1" dirty="0" smtClean="0">
                <a:latin typeface="Cambria" pitchFamily="18" charset="0"/>
              </a:rPr>
              <a:t>Atenção Ambulatorial Especializda </a:t>
            </a:r>
            <a:r>
              <a:rPr lang="pt-PT" sz="2400" dirty="0">
                <a:latin typeface="Cambria" pitchFamily="18" charset="0"/>
              </a:rPr>
              <a:t>na perspectiva das Redes de Atenção à Saúde.</a:t>
            </a:r>
            <a:endParaRPr lang="pt-BR" sz="2400" dirty="0">
              <a:latin typeface="Cambria" pitchFamily="18" charset="0"/>
            </a:endParaRPr>
          </a:p>
          <a:p>
            <a:pPr marL="342900" lvl="1" indent="-342900" algn="just">
              <a:lnSpc>
                <a:spcPct val="150000"/>
              </a:lnSpc>
            </a:pPr>
            <a:endParaRPr lang="pt-PT" sz="2400" dirty="0">
              <a:latin typeface="Cambria" pitchFamily="18" charset="0"/>
            </a:endParaRPr>
          </a:p>
          <a:p>
            <a:pPr marL="342900" lvl="1" indent="-342900" algn="just">
              <a:lnSpc>
                <a:spcPct val="150000"/>
              </a:lnSpc>
            </a:pPr>
            <a:endParaRPr lang="pt-PT" sz="2400" dirty="0" smtClean="0">
              <a:latin typeface="Cambria" pitchFamily="18" charset="0"/>
              <a:cs typeface="Arial"/>
            </a:endParaRPr>
          </a:p>
          <a:p>
            <a:pPr marL="342900" lvl="1" indent="-342900" algn="just">
              <a:lnSpc>
                <a:spcPct val="150000"/>
              </a:lnSpc>
            </a:pPr>
            <a:endParaRPr lang="pt-PT" sz="2400" dirty="0" smtClean="0">
              <a:latin typeface="Cambria" pitchFamily="18" charset="0"/>
            </a:endParaRPr>
          </a:p>
          <a:p>
            <a:pPr marL="342900" lvl="1" indent="-342900" algn="just">
              <a:lnSpc>
                <a:spcPct val="150000"/>
              </a:lnSpc>
            </a:pPr>
            <a:endParaRPr lang="pt-PT" sz="2400" dirty="0">
              <a:latin typeface="Cambria" pitchFamily="18" charset="0"/>
            </a:endParaRPr>
          </a:p>
          <a:p>
            <a:pPr marL="342900" lvl="1" indent="-342900" algn="just">
              <a:lnSpc>
                <a:spcPct val="150000"/>
              </a:lnSpc>
            </a:pPr>
            <a:endParaRPr lang="pt-BR" sz="2400" dirty="0">
              <a:latin typeface="Cambria" pitchFamily="18" charset="0"/>
            </a:endParaRPr>
          </a:p>
          <a:p>
            <a:pPr marL="342900" lvl="1" indent="-342900" algn="just">
              <a:lnSpc>
                <a:spcPct val="150000"/>
              </a:lnSpc>
            </a:pPr>
            <a:endParaRPr lang="pt-BR" altLang="pt-BR" sz="2400" dirty="0" smtClean="0">
              <a:solidFill>
                <a:srgbClr val="000000"/>
              </a:solidFill>
              <a:latin typeface="Cambria" pitchFamily="18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 smtClean="0">
              <a:solidFill>
                <a:srgbClr val="000000"/>
              </a:solidFill>
              <a:latin typeface="Cambria" pitchFamily="18" charset="0"/>
              <a:ea typeface="MS PGothic" charset="0"/>
              <a:cs typeface="Arial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pt-BR" sz="2400" dirty="0">
              <a:latin typeface="Cambria" pitchFamily="18" charset="0"/>
              <a:ea typeface="MS PGothic" charset="0"/>
              <a:cs typeface="Arial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873125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pt-BR" sz="4000" b="1" dirty="0" smtClean="0">
                <a:solidFill>
                  <a:schemeClr val="tx1"/>
                </a:solidFill>
                <a:effectLst/>
                <a:latin typeface="Cambria" pitchFamily="18" charset="0"/>
                <a:ea typeface="MS PGothic" charset="0"/>
                <a:cs typeface="Arial" charset="0"/>
              </a:rPr>
              <a:t>OBJETIVOS ESPECÍFICOS</a:t>
            </a:r>
            <a:endParaRPr lang="pt-BR" sz="4000" b="1" dirty="0">
              <a:solidFill>
                <a:schemeClr val="tx1"/>
              </a:solidFill>
              <a:effectLst/>
              <a:latin typeface="Cambria" pitchFamily="18" charset="0"/>
              <a:ea typeface="MS PGothic" charset="0"/>
              <a:cs typeface="Arial" charset="0"/>
            </a:endParaRPr>
          </a:p>
        </p:txBody>
      </p:sp>
      <p:sp>
        <p:nvSpPr>
          <p:cNvPr id="11" name="Espaço Reservado para Texto 3"/>
          <p:cNvSpPr txBox="1">
            <a:spLocks/>
          </p:cNvSpPr>
          <p:nvPr/>
        </p:nvSpPr>
        <p:spPr>
          <a:xfrm>
            <a:off x="179512" y="44624"/>
            <a:ext cx="6369050" cy="257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itchFamily="18" charset="0"/>
                <a:ea typeface="+mn-ea"/>
                <a:cs typeface="Arial"/>
              </a:rPr>
              <a:t>PLANIFICAÇÃO DA ATENÇÃO À SAÚDE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0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12380231"/>
              </p:ext>
            </p:extLst>
          </p:nvPr>
        </p:nvGraphicFramePr>
        <p:xfrm>
          <a:off x="457200" y="2060848"/>
          <a:ext cx="8229600" cy="4679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own Arrow Callout 6"/>
          <p:cNvSpPr/>
          <p:nvPr/>
        </p:nvSpPr>
        <p:spPr>
          <a:xfrm rot="19884191">
            <a:off x="421838" y="1972119"/>
            <a:ext cx="1728192" cy="1152128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Cambria" pitchFamily="18" charset="0"/>
              </a:rPr>
              <a:t>16 horas</a:t>
            </a:r>
            <a:endParaRPr lang="pt-BR" sz="2000" b="1" dirty="0">
              <a:latin typeface="Cambria" pitchFamily="18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873125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pt-BR" sz="4000" b="1" dirty="0" smtClean="0">
                <a:solidFill>
                  <a:schemeClr val="tx1"/>
                </a:solidFill>
                <a:effectLst/>
                <a:latin typeface="Cambria" pitchFamily="18" charset="0"/>
                <a:ea typeface="MS PGothic" charset="0"/>
                <a:cs typeface="Arial" charset="0"/>
              </a:rPr>
              <a:t>METODOLOGIA</a:t>
            </a:r>
            <a:endParaRPr lang="pt-BR" sz="4000" b="1" dirty="0">
              <a:solidFill>
                <a:schemeClr val="tx1"/>
              </a:solidFill>
              <a:effectLst/>
              <a:latin typeface="Cambria" pitchFamily="18" charset="0"/>
              <a:ea typeface="MS PGothic" charset="0"/>
              <a:cs typeface="Arial" charset="0"/>
            </a:endParaRPr>
          </a:p>
        </p:txBody>
      </p:sp>
      <p:sp>
        <p:nvSpPr>
          <p:cNvPr id="12" name="Espaço Reservado para Texto 3"/>
          <p:cNvSpPr txBox="1">
            <a:spLocks/>
          </p:cNvSpPr>
          <p:nvPr/>
        </p:nvSpPr>
        <p:spPr>
          <a:xfrm>
            <a:off x="179512" y="44624"/>
            <a:ext cx="6369050" cy="257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itchFamily="18" charset="0"/>
                <a:ea typeface="+mn-ea"/>
                <a:cs typeface="Arial"/>
              </a:rPr>
              <a:t>PLANIFICAÇÃO DA ATENÇÃO À SAÚDE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3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63663"/>
              </p:ext>
            </p:extLst>
          </p:nvPr>
        </p:nvGraphicFramePr>
        <p:xfrm>
          <a:off x="0" y="-4555"/>
          <a:ext cx="9108504" cy="6817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3768"/>
                <a:gridCol w="6624736"/>
              </a:tblGrid>
              <a:tr h="45779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cap="all" dirty="0">
                          <a:effectLst/>
                          <a:latin typeface="Cambria" pitchFamily="18" charset="0"/>
                        </a:rPr>
                        <a:t>08 de novembro de 2017 - manhã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29200" marR="29200" marT="29200" marB="292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80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effectLst/>
                          <a:latin typeface="Cambria" pitchFamily="18" charset="0"/>
                        </a:rPr>
                        <a:t>HORÁRIO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77014" marR="29200" marT="29200" marB="292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effectLst/>
                          <a:latin typeface="Cambria" pitchFamily="18" charset="0"/>
                        </a:rPr>
                        <a:t>ATIVIDADES PROGRAMADAS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77014" marR="29200" marT="29200" marB="292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23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mbria" pitchFamily="18" charset="0"/>
                        </a:rPr>
                        <a:t>8h30min – 9h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78474" marR="88694" marT="29200" marB="29200" anchor="ctr"/>
                </a:tc>
                <a:tc>
                  <a:txBody>
                    <a:bodyPr/>
                    <a:lstStyle/>
                    <a:p>
                      <a:pPr marR="1035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Cambria" pitchFamily="18" charset="0"/>
                        </a:rPr>
                        <a:t>Abertura do evento</a:t>
                      </a:r>
                      <a:endParaRPr lang="pt-BR" sz="1800" dirty="0">
                        <a:effectLst/>
                        <a:latin typeface="Cambria" pitchFamily="18" charset="0"/>
                      </a:endParaRPr>
                    </a:p>
                    <a:p>
                      <a:pPr marR="1035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Cambria" pitchFamily="18" charset="0"/>
                        </a:rPr>
                        <a:t>Secretário de Estado da Saúde do Espírito Santo</a:t>
                      </a:r>
                      <a:endParaRPr lang="pt-BR" sz="1800" dirty="0">
                        <a:effectLst/>
                        <a:latin typeface="Cambria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mbria" pitchFamily="18" charset="0"/>
                        </a:rPr>
                        <a:t>Secretário Executivo do CONASS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mbria" pitchFamily="18" charset="0"/>
                        </a:rPr>
                        <a:t>Presidente do COSEMS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78474" marR="88694" marT="29200" marB="29200" anchor="ctr"/>
                </a:tc>
              </a:tr>
              <a:tr h="1127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mbria" pitchFamily="18" charset="0"/>
                        </a:rPr>
                        <a:t>9h – 10h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77014" marR="88694" marT="29200" marB="292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35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Cambria" pitchFamily="18" charset="0"/>
                        </a:rPr>
                        <a:t>Conferência Magna: A integração da Atenção Primária à Saúde e </a:t>
                      </a:r>
                      <a:r>
                        <a:rPr lang="pt-PT" sz="1800" dirty="0" smtClean="0">
                          <a:effectLst/>
                          <a:latin typeface="Cambria" pitchFamily="18" charset="0"/>
                        </a:rPr>
                        <a:t>Atenção</a:t>
                      </a:r>
                      <a:r>
                        <a:rPr lang="pt-PT" sz="1800" baseline="0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pt-PT" sz="1800" dirty="0" err="1" smtClean="0">
                          <a:effectLst/>
                          <a:latin typeface="Cambria" pitchFamily="18" charset="0"/>
                        </a:rPr>
                        <a:t>Ambulatorial</a:t>
                      </a:r>
                      <a:r>
                        <a:rPr lang="pt-PT" sz="1800" baseline="0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pt-PT" sz="1800" dirty="0" smtClean="0">
                          <a:effectLst/>
                          <a:latin typeface="Cambria" pitchFamily="18" charset="0"/>
                        </a:rPr>
                        <a:t>Especializada </a:t>
                      </a:r>
                      <a:r>
                        <a:rPr lang="pt-PT" sz="1800" dirty="0">
                          <a:effectLst/>
                          <a:latin typeface="Cambria" pitchFamily="18" charset="0"/>
                        </a:rPr>
                        <a:t>nas Redes de Atenção à </a:t>
                      </a:r>
                      <a:r>
                        <a:rPr lang="pt-PT" sz="1800" dirty="0" smtClean="0">
                          <a:effectLst/>
                          <a:latin typeface="Cambria" pitchFamily="18" charset="0"/>
                        </a:rPr>
                        <a:t>Saúde</a:t>
                      </a:r>
                      <a:r>
                        <a:rPr lang="pt-BR" sz="1800" baseline="0" dirty="0" smtClean="0">
                          <a:effectLst/>
                          <a:latin typeface="Cambria" pitchFamily="18" charset="0"/>
                        </a:rPr>
                        <a:t> - </a:t>
                      </a:r>
                      <a:r>
                        <a:rPr lang="pt-PT" sz="1800" dirty="0" smtClean="0">
                          <a:effectLst/>
                          <a:latin typeface="Cambria" pitchFamily="18" charset="0"/>
                        </a:rPr>
                        <a:t>Eugênio </a:t>
                      </a:r>
                      <a:r>
                        <a:rPr lang="pt-PT" sz="1800" dirty="0">
                          <a:effectLst/>
                          <a:latin typeface="Cambria" pitchFamily="18" charset="0"/>
                        </a:rPr>
                        <a:t>Vilaça Mendes – Consultor do CONASS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77014" marR="88694" marT="29200" marB="292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37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mbria" pitchFamily="18" charset="0"/>
                        </a:rPr>
                        <a:t>10h – 10h30min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77014" marR="88694" marT="29200" marB="29200" anchor="ctr"/>
                </a:tc>
                <a:tc>
                  <a:txBody>
                    <a:bodyPr/>
                    <a:lstStyle/>
                    <a:p>
                      <a:pPr marR="1035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Cambria" pitchFamily="18" charset="0"/>
                        </a:rPr>
                        <a:t>Debate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77014" marR="88694" marT="29200" marB="29200" anchor="ctr"/>
                </a:tc>
              </a:tr>
              <a:tr h="6035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mbria" pitchFamily="18" charset="0"/>
                        </a:rPr>
                        <a:t>10h30min – </a:t>
                      </a:r>
                      <a:r>
                        <a:rPr lang="pt-PT" sz="1600" dirty="0" smtClean="0">
                          <a:effectLst/>
                          <a:latin typeface="Cambria" pitchFamily="18" charset="0"/>
                        </a:rPr>
                        <a:t>10h45min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77014" marR="88694" marT="29200" marB="292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35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Cambria" pitchFamily="18" charset="0"/>
                        </a:rPr>
                        <a:t>Café com prosa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77014" marR="88694" marT="29200" marB="292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2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mbria" pitchFamily="18" charset="0"/>
                        </a:rPr>
                        <a:t>10h45min – 11:15min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77014" marR="88694" marT="29200" marB="29200" anchor="ctr"/>
                </a:tc>
                <a:tc>
                  <a:txBody>
                    <a:bodyPr/>
                    <a:lstStyle/>
                    <a:p>
                      <a:pPr marR="1035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Cambria" pitchFamily="18" charset="0"/>
                        </a:rPr>
                        <a:t>Exposição dialogada: Planificação da Atenção à Saúde – um instrumento de gestão e organização da Atenção Primária e da Atenção </a:t>
                      </a:r>
                      <a:r>
                        <a:rPr lang="pt-PT" sz="1800" dirty="0" err="1" smtClean="0">
                          <a:effectLst/>
                          <a:latin typeface="Cambria" pitchFamily="18" charset="0"/>
                        </a:rPr>
                        <a:t>Ambulatorial</a:t>
                      </a:r>
                      <a:r>
                        <a:rPr lang="pt-PT" sz="1800" baseline="0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pt-PT" sz="1800" dirty="0" smtClean="0">
                          <a:effectLst/>
                          <a:latin typeface="Cambria" pitchFamily="18" charset="0"/>
                        </a:rPr>
                        <a:t>Especializada </a:t>
                      </a:r>
                      <a:r>
                        <a:rPr lang="pt-PT" sz="1800" dirty="0">
                          <a:effectLst/>
                          <a:latin typeface="Cambria" pitchFamily="18" charset="0"/>
                        </a:rPr>
                        <a:t>nas Redes de Atenção à </a:t>
                      </a:r>
                      <a:r>
                        <a:rPr lang="pt-PT" sz="1800" dirty="0" smtClean="0">
                          <a:effectLst/>
                          <a:latin typeface="Cambria" pitchFamily="18" charset="0"/>
                        </a:rPr>
                        <a:t>Saúde</a:t>
                      </a:r>
                      <a:r>
                        <a:rPr lang="pt-BR" sz="1800" baseline="0" dirty="0" smtClean="0">
                          <a:effectLst/>
                          <a:latin typeface="Cambria" pitchFamily="18" charset="0"/>
                        </a:rPr>
                        <a:t> - </a:t>
                      </a:r>
                      <a:r>
                        <a:rPr lang="pt-PT" sz="1800" dirty="0" smtClean="0">
                          <a:effectLst/>
                          <a:latin typeface="Cambria" pitchFamily="18" charset="0"/>
                        </a:rPr>
                        <a:t>Núcleo </a:t>
                      </a:r>
                      <a:r>
                        <a:rPr lang="pt-PT" sz="1800" dirty="0">
                          <a:effectLst/>
                          <a:latin typeface="Cambria" pitchFamily="18" charset="0"/>
                        </a:rPr>
                        <a:t>Técnico do CONASS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77014" marR="88694" marT="29200" marB="29200" anchor="ctr"/>
                </a:tc>
              </a:tr>
              <a:tr h="9129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mbria" pitchFamily="18" charset="0"/>
                        </a:rPr>
                        <a:t>11h15min – 12h 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77014" marR="88694" marT="29200" marB="292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35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Cambria" pitchFamily="18" charset="0"/>
                        </a:rPr>
                        <a:t>Lançamento Oficial da Planificação da Atenção à Saúde da Região Metropolitana do Espírito Santo com assinatura do Termo de Cooperação </a:t>
                      </a:r>
                      <a:r>
                        <a:rPr lang="pt-PT" sz="1800" dirty="0" smtClean="0">
                          <a:effectLst/>
                          <a:latin typeface="Cambria" pitchFamily="18" charset="0"/>
                        </a:rPr>
                        <a:t>Técnica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77014" marR="88694" marT="29200" marB="292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37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mbria" pitchFamily="18" charset="0"/>
                        </a:rPr>
                        <a:t>12h – 13h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29200" marR="88694" marT="29200" marB="29200" anchor="ctr"/>
                </a:tc>
                <a:tc>
                  <a:txBody>
                    <a:bodyPr/>
                    <a:lstStyle/>
                    <a:p>
                      <a:pPr marR="1035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Cambria" pitchFamily="18" charset="0"/>
                        </a:rPr>
                        <a:t>  Almoço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29200" marR="88694" marT="29200" marB="292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63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5049329"/>
              </p:ext>
            </p:extLst>
          </p:nvPr>
        </p:nvGraphicFramePr>
        <p:xfrm>
          <a:off x="35496" y="2"/>
          <a:ext cx="9108504" cy="6798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264"/>
                <a:gridCol w="6732240"/>
              </a:tblGrid>
              <a:tr h="47735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cap="all" dirty="0">
                          <a:effectLst/>
                          <a:latin typeface="Cambria" pitchFamily="18" charset="0"/>
                        </a:rPr>
                        <a:t>08 de novembro de 2017 - </a:t>
                      </a:r>
                      <a:r>
                        <a:rPr lang="pt-PT" sz="2000" b="1" cap="all" dirty="0" smtClean="0">
                          <a:effectLst/>
                          <a:latin typeface="Cambria" pitchFamily="18" charset="0"/>
                        </a:rPr>
                        <a:t>TARDE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29200" marR="29200" marT="29200" marB="292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2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effectLst/>
                          <a:latin typeface="Cambria" pitchFamily="18" charset="0"/>
                        </a:rPr>
                        <a:t>HORÁRIO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77014" marR="29200" marT="29200" marB="292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effectLst/>
                          <a:latin typeface="Cambria" pitchFamily="18" charset="0"/>
                        </a:rPr>
                        <a:t>ATIVIDADES PROGRAMADAS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77014" marR="29200" marT="29200" marB="292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98213">
                <a:tc>
                  <a:txBody>
                    <a:bodyPr/>
                    <a:lstStyle/>
                    <a:p>
                      <a:pPr marL="1073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13 – 13h30min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83185" marR="1035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Atividade 1</a:t>
                      </a:r>
                      <a:r>
                        <a:rPr lang="pt-PT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 – Exposição dialogada: Objetivos e metodologia da </a:t>
                      </a:r>
                      <a:r>
                        <a:rPr lang="pt-PT" sz="18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Oficina-Mãe</a:t>
                      </a:r>
                      <a:r>
                        <a:rPr lang="pt-BR" sz="1800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 Unicode MS" charset="0"/>
                        </a:rPr>
                        <a:t> - </a:t>
                      </a:r>
                      <a:r>
                        <a:rPr lang="pt-PT" sz="18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Núcleo </a:t>
                      </a:r>
                      <a:r>
                        <a:rPr lang="pt-PT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Técnico do CONASS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/>
                </a:tc>
              </a:tr>
              <a:tr h="1004829">
                <a:tc>
                  <a:txBody>
                    <a:bodyPr/>
                    <a:lstStyle/>
                    <a:p>
                      <a:pPr marL="1073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13h30min – 15h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marR="1035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Atividade 2</a:t>
                      </a:r>
                      <a:r>
                        <a:rPr lang="pt-PT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 – Trabalho em grupo com plenário externo: Por que Redes de Atenção à </a:t>
                      </a:r>
                      <a:r>
                        <a:rPr lang="pt-PT" sz="18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Saúde?</a:t>
                      </a:r>
                      <a:r>
                        <a:rPr lang="pt-BR" sz="1800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 Unicode MS" charset="0"/>
                        </a:rPr>
                        <a:t> - </a:t>
                      </a:r>
                      <a:r>
                        <a:rPr lang="pt-PT" sz="18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Facilitadores </a:t>
                      </a:r>
                      <a:r>
                        <a:rPr lang="pt-PT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do CONASS</a:t>
                      </a:r>
                      <a:r>
                        <a:rPr lang="pt-PT" sz="1800" dirty="0"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692">
                <a:tc>
                  <a:txBody>
                    <a:bodyPr/>
                    <a:lstStyle/>
                    <a:p>
                      <a:pPr marL="1073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15h – 15h15min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83185" marR="1035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Café com prosa (deslocamento dos grupos para plenário)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/>
                </a:tc>
              </a:tr>
              <a:tr h="802831">
                <a:tc>
                  <a:txBody>
                    <a:bodyPr/>
                    <a:lstStyle/>
                    <a:p>
                      <a:pPr marL="1073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15h15min – 16h15min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marR="1035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Atividade 3 </a:t>
                      </a:r>
                      <a:r>
                        <a:rPr lang="pt-PT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– Plenário do trabalho em grupo: Por que Redes de Atenção à </a:t>
                      </a:r>
                      <a:r>
                        <a:rPr lang="pt-PT" sz="18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Saúde?</a:t>
                      </a:r>
                      <a:r>
                        <a:rPr lang="pt-BR" sz="1800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 Unicode MS" charset="0"/>
                        </a:rPr>
                        <a:t> </a:t>
                      </a:r>
                      <a:r>
                        <a:rPr lang="pt-BR" sz="1800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 Unicode MS" charset="0"/>
                        </a:rPr>
                        <a:t>- </a:t>
                      </a:r>
                      <a:r>
                        <a:rPr lang="pt-PT" sz="18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Relatores </a:t>
                      </a:r>
                      <a:r>
                        <a:rPr lang="pt-PT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e Facilitadores do CONASS</a:t>
                      </a:r>
                      <a:r>
                        <a:rPr lang="pt-PT" sz="1800" dirty="0"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30690">
                <a:tc>
                  <a:txBody>
                    <a:bodyPr/>
                    <a:lstStyle/>
                    <a:p>
                      <a:pPr marL="1073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16h15min – 17h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83185" marR="1035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Atividade 4</a:t>
                      </a:r>
                      <a:r>
                        <a:rPr lang="pt-PT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 – Exposição dialogada: A modelagem das Redes de Atenção à Saúde Materno-Infantil, Hipertensão e </a:t>
                      </a:r>
                      <a:r>
                        <a:rPr lang="pt-PT" sz="18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Diabetes</a:t>
                      </a:r>
                      <a:r>
                        <a:rPr lang="pt-BR" sz="1800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 Unicode MS" charset="0"/>
                        </a:rPr>
                        <a:t> - </a:t>
                      </a:r>
                      <a:r>
                        <a:rPr lang="pt-PT" sz="18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charset="0"/>
                          <a:cs typeface="Cambria" charset="0"/>
                        </a:rPr>
                        <a:t>Representante </a:t>
                      </a:r>
                      <a:r>
                        <a:rPr lang="pt-PT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charset="0"/>
                          <a:cs typeface="Cambria" charset="0"/>
                        </a:rPr>
                        <a:t>da Secretaria de Estado da Saúde do Espírito Santo</a:t>
                      </a:r>
                      <a:r>
                        <a:rPr lang="pt-PT" sz="1800" dirty="0"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charset="0"/>
                          <a:cs typeface="Cambria" charset="0"/>
                        </a:rPr>
                        <a:t>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/>
                </a:tc>
              </a:tr>
              <a:tr h="771711">
                <a:tc>
                  <a:txBody>
                    <a:bodyPr/>
                    <a:lstStyle/>
                    <a:p>
                      <a:pPr marL="1073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17h – 17h30min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marR="1035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charset="0"/>
                          <a:cs typeface="Cambria" charset="0"/>
                        </a:rPr>
                        <a:t>Avaliação do dia </a:t>
                      </a:r>
                      <a:r>
                        <a:rPr lang="pt-BR" sz="1800" baseline="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 Unicode MS" charset="0"/>
                        </a:rPr>
                        <a:t> - </a:t>
                      </a:r>
                      <a:r>
                        <a:rPr lang="pt-PT" sz="18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charset="0"/>
                          <a:cs typeface="Cambria" charset="0"/>
                        </a:rPr>
                        <a:t>Facilitadores </a:t>
                      </a:r>
                      <a:r>
                        <a:rPr lang="pt-PT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charset="0"/>
                          <a:cs typeface="Cambria" charset="0"/>
                        </a:rPr>
                        <a:t>do CONASS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692">
                <a:tc>
                  <a:txBody>
                    <a:bodyPr/>
                    <a:lstStyle/>
                    <a:p>
                      <a:pPr marL="1073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17h30min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83185" marR="1035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charset="0"/>
                          <a:cs typeface="Arial" charset="0"/>
                        </a:rPr>
                        <a:t>Encerramento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17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5702</TotalTime>
  <Words>794</Words>
  <Application>Microsoft Office PowerPoint</Application>
  <PresentationFormat>Apresentação na tela (4:3)</PresentationFormat>
  <Paragraphs>119</Paragraphs>
  <Slides>13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Slide 1</vt:lpstr>
      <vt:lpstr>Slide 2</vt:lpstr>
      <vt:lpstr>OFICINA MÃE</vt:lpstr>
      <vt:lpstr>OBJETIVO GERAL</vt:lpstr>
      <vt:lpstr>OBJETIVOS ESPECÍFICOS</vt:lpstr>
      <vt:lpstr>OBJETIVOS ESPECÍFICOS</vt:lpstr>
      <vt:lpstr>METODOLOGIA</vt:lpstr>
      <vt:lpstr>Slide 8</vt:lpstr>
      <vt:lpstr>Slide 9</vt:lpstr>
      <vt:lpstr>Slide 10</vt:lpstr>
      <vt:lpstr>Slide 11</vt:lpstr>
      <vt:lpstr>PACTUAÇÕES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importância da APS nas redes de atenção à saúde</dc:title>
  <dc:creator>Eugenio</dc:creator>
  <cp:lastModifiedBy>Carmem Cavalcante</cp:lastModifiedBy>
  <cp:revision>190</cp:revision>
  <dcterms:created xsi:type="dcterms:W3CDTF">2015-04-24T14:32:24Z</dcterms:created>
  <dcterms:modified xsi:type="dcterms:W3CDTF">2017-11-07T19:22:51Z</dcterms:modified>
</cp:coreProperties>
</file>